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93" r:id="rId31"/>
    <p:sldId id="284"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12" autoAdjust="0"/>
  </p:normalViewPr>
  <p:slideViewPr>
    <p:cSldViewPr>
      <p:cViewPr>
        <p:scale>
          <a:sx n="81" d="100"/>
          <a:sy n="81" d="100"/>
        </p:scale>
        <p:origin x="-750"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1"/>
            <a:ext cx="9144000" cy="4524315"/>
          </a:xfrm>
          <a:prstGeom prst="rect">
            <a:avLst/>
          </a:prstGeom>
        </p:spPr>
        <p:txBody>
          <a:bodyPr wrap="square">
            <a:spAutoFit/>
          </a:bodyPr>
          <a:lstStyle/>
          <a:p>
            <a:pPr algn="ctr" rtl="1"/>
            <a:r>
              <a:rPr lang="ar-IQ" sz="3200" b="1" dirty="0" smtClean="0">
                <a:solidFill>
                  <a:srgbClr val="2350CF"/>
                </a:solidFill>
                <a:cs typeface="+mj-cs"/>
              </a:rPr>
              <a:t>انتاج </a:t>
            </a:r>
            <a:r>
              <a:rPr lang="ar-IQ" sz="3200" b="1" dirty="0">
                <a:solidFill>
                  <a:srgbClr val="2350CF"/>
                </a:solidFill>
                <a:cs typeface="+mj-cs"/>
              </a:rPr>
              <a:t>خضر/</a:t>
            </a:r>
            <a:r>
              <a:rPr lang="en-US" sz="3200" b="1" dirty="0">
                <a:solidFill>
                  <a:srgbClr val="2350CF"/>
                </a:solidFill>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solidFill>
                  <a:srgbClr val="FF0000"/>
                </a:solidFill>
                <a:cs typeface="+mj-cs"/>
              </a:rPr>
              <a:t>قسم البستنة وهندسة الحدائق</a:t>
            </a:r>
          </a:p>
          <a:p>
            <a:pPr algn="ctr" rtl="1"/>
            <a:r>
              <a:rPr lang="ar-IQ" sz="3200" dirty="0">
                <a:cs typeface="+mj-cs"/>
              </a:rPr>
              <a:t>كلية الزراعة</a:t>
            </a:r>
          </a:p>
          <a:p>
            <a:pPr algn="ctr" rtl="1"/>
            <a:r>
              <a:rPr lang="ar-IQ" sz="3200" dirty="0">
                <a:solidFill>
                  <a:srgbClr val="FF0000"/>
                </a:solidFill>
                <a:cs typeface="+mj-cs"/>
              </a:rPr>
              <a:t>جامعة البصرة</a:t>
            </a:r>
          </a:p>
          <a:p>
            <a:pPr algn="ctr" rtl="1"/>
            <a:r>
              <a:rPr lang="ar-IQ" sz="3200" dirty="0">
                <a:cs typeface="+mj-cs"/>
              </a:rPr>
              <a:t>البصرة</a:t>
            </a:r>
          </a:p>
          <a:p>
            <a:pPr algn="ctr" rtl="1"/>
            <a:r>
              <a:rPr lang="ar-IQ" sz="3200" dirty="0">
                <a:solidFill>
                  <a:srgbClr val="FF0000"/>
                </a:solidFill>
                <a:cs typeface="+mj-cs"/>
              </a:rPr>
              <a:t>العراق</a:t>
            </a:r>
          </a:p>
          <a:p>
            <a:pPr algn="ctr" rtl="1"/>
            <a:r>
              <a:rPr lang="en-US" sz="3200" dirty="0">
                <a:solidFill>
                  <a:srgbClr val="FF0000"/>
                </a:solidFill>
                <a:cs typeface="+mj-cs"/>
              </a:rPr>
              <a:t>2021 – 2020 </a:t>
            </a:r>
            <a:endParaRPr lang="ar-IQ" sz="3200" dirty="0">
              <a:solidFill>
                <a:srgbClr val="FF0000"/>
              </a:solidFill>
              <a:cs typeface="+mj-cs"/>
            </a:endParaRPr>
          </a:p>
          <a:p>
            <a:pPr algn="ctr"/>
            <a:r>
              <a:rPr lang="en-US" sz="3200" dirty="0">
                <a:cs typeface="+mj-cs"/>
              </a:rPr>
              <a:t>albayatyNawal@gmail.com</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2500" y="673101"/>
            <a:ext cx="1079500" cy="1079500"/>
          </a:xfrm>
          <a:prstGeom prst="rect">
            <a:avLst/>
          </a:prstGeom>
          <a:noFill/>
          <a:ln>
            <a:noFill/>
          </a:ln>
        </p:spPr>
      </p:pic>
      <p:pic>
        <p:nvPicPr>
          <p:cNvPr id="4" name="صورة 1"/>
          <p:cNvPicPr/>
          <p:nvPr/>
        </p:nvPicPr>
        <p:blipFill>
          <a:blip r:embed="rId3" cstate="print">
            <a:extLst>
              <a:ext uri="{28A0092B-C50C-407E-A947-70E740481C1C}">
                <a14:useLocalDpi xmlns:a14="http://schemas.microsoft.com/office/drawing/2010/main" val="0"/>
              </a:ext>
            </a:extLst>
          </a:blip>
          <a:stretch>
            <a:fillRect/>
          </a:stretch>
        </p:blipFill>
        <p:spPr>
          <a:xfrm>
            <a:off x="4724400" y="903288"/>
            <a:ext cx="624205" cy="619125"/>
          </a:xfrm>
          <a:prstGeom prst="rect">
            <a:avLst/>
          </a:prstGeom>
        </p:spPr>
      </p:pic>
    </p:spTree>
    <p:extLst>
      <p:ext uri="{BB962C8B-B14F-4D97-AF65-F5344CB8AC3E}">
        <p14:creationId xmlns:p14="http://schemas.microsoft.com/office/powerpoint/2010/main" val="1058915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62500" lnSpcReduction="20000"/>
          </a:bodyPr>
          <a:lstStyle/>
          <a:p>
            <a:pPr marL="176213" indent="-176213" algn="just" rtl="1">
              <a:lnSpc>
                <a:spcPct val="170000"/>
              </a:lnSpc>
              <a:buFontTx/>
              <a:buChar char="-"/>
            </a:pPr>
            <a:r>
              <a:rPr lang="ar-IQ" b="1" dirty="0" smtClean="0">
                <a:cs typeface="+mj-cs"/>
              </a:rPr>
              <a:t>تعريف بالنبات</a:t>
            </a:r>
            <a:endParaRPr lang="ar-IQ" dirty="0" smtClean="0">
              <a:cs typeface="+mj-cs"/>
            </a:endParaRPr>
          </a:p>
          <a:p>
            <a:pPr marL="176213" indent="-176213" algn="just" rtl="1">
              <a:lnSpc>
                <a:spcPct val="170000"/>
              </a:lnSpc>
              <a:buFontTx/>
              <a:buChar char="-"/>
            </a:pPr>
            <a:r>
              <a:rPr lang="ar-IQ" dirty="0" smtClean="0">
                <a:cs typeface="+mj-cs"/>
              </a:rPr>
              <a:t>التلقيح </a:t>
            </a:r>
            <a:r>
              <a:rPr lang="ar-IQ" dirty="0">
                <a:cs typeface="+mj-cs"/>
              </a:rPr>
              <a:t>خلطي بواسطة </a:t>
            </a:r>
            <a:r>
              <a:rPr lang="ar-IQ" dirty="0" smtClean="0">
                <a:cs typeface="+mj-cs"/>
              </a:rPr>
              <a:t>الحشرات</a:t>
            </a:r>
          </a:p>
          <a:p>
            <a:pPr marL="176213" indent="-176213" algn="just" rtl="1">
              <a:lnSpc>
                <a:spcPct val="170000"/>
              </a:lnSpc>
              <a:buFontTx/>
              <a:buChar char="-"/>
            </a:pPr>
            <a:r>
              <a:rPr lang="ar-IQ" dirty="0" smtClean="0">
                <a:cs typeface="+mj-cs"/>
              </a:rPr>
              <a:t> </a:t>
            </a:r>
            <a:r>
              <a:rPr lang="ar-IQ" dirty="0">
                <a:cs typeface="+mj-cs"/>
              </a:rPr>
              <a:t>والثمرة صغيرة خضراء وتكون حمراء عند النضج وتحتوي على ثلاث غرف بكل منها بذرتان لونهما </a:t>
            </a:r>
            <a:r>
              <a:rPr lang="ar-IQ" dirty="0" smtClean="0">
                <a:cs typeface="+mj-cs"/>
              </a:rPr>
              <a:t>اسود.</a:t>
            </a:r>
            <a:r>
              <a:rPr lang="ar-IQ" dirty="0">
                <a:cs typeface="+mj-cs"/>
              </a:rPr>
              <a:t> </a:t>
            </a:r>
            <a:endParaRPr lang="ar-IQ" dirty="0" smtClean="0">
              <a:cs typeface="+mj-cs"/>
            </a:endParaRPr>
          </a:p>
          <a:p>
            <a:pPr marL="176213" indent="-176213" algn="just" rtl="1">
              <a:lnSpc>
                <a:spcPct val="170000"/>
              </a:lnSpc>
              <a:buFontTx/>
              <a:buChar char="-"/>
            </a:pPr>
            <a:r>
              <a:rPr lang="ar-IQ" dirty="0" smtClean="0">
                <a:cs typeface="+mj-cs"/>
              </a:rPr>
              <a:t>يزرع </a:t>
            </a:r>
            <a:r>
              <a:rPr lang="ar-IQ" dirty="0">
                <a:cs typeface="+mj-cs"/>
              </a:rPr>
              <a:t>الهليون لغرض استخدام السيقان الهوائية (المهاميز) عند اول ظهورها فوق سطح التربة </a:t>
            </a:r>
            <a:r>
              <a:rPr lang="ar-IQ" dirty="0" smtClean="0">
                <a:cs typeface="+mj-cs"/>
              </a:rPr>
              <a:t>قبل </a:t>
            </a:r>
            <a:r>
              <a:rPr lang="ar-IQ" dirty="0">
                <a:cs typeface="+mj-cs"/>
              </a:rPr>
              <a:t>تفتح براعمها وعندما يكون طولها </a:t>
            </a:r>
            <a:r>
              <a:rPr lang="en-US" dirty="0">
                <a:cs typeface="+mj-cs"/>
              </a:rPr>
              <a:t>15 </a:t>
            </a:r>
            <a:r>
              <a:rPr lang="ar-IQ" dirty="0">
                <a:cs typeface="+mj-cs"/>
              </a:rPr>
              <a:t>– </a:t>
            </a:r>
            <a:r>
              <a:rPr lang="en-US" dirty="0">
                <a:cs typeface="+mj-cs"/>
              </a:rPr>
              <a:t>25</a:t>
            </a:r>
            <a:r>
              <a:rPr lang="ar-IQ" dirty="0">
                <a:cs typeface="+mj-cs"/>
              </a:rPr>
              <a:t> سم، </a:t>
            </a:r>
            <a:endParaRPr lang="ar-IQ" dirty="0" smtClean="0">
              <a:cs typeface="+mj-cs"/>
            </a:endParaRPr>
          </a:p>
          <a:p>
            <a:pPr marL="176213" indent="-176213" algn="just" rtl="1">
              <a:lnSpc>
                <a:spcPct val="170000"/>
              </a:lnSpc>
              <a:buFontTx/>
              <a:buChar char="-"/>
            </a:pPr>
            <a:r>
              <a:rPr lang="ar-IQ" dirty="0" smtClean="0">
                <a:cs typeface="+mj-cs"/>
              </a:rPr>
              <a:t>وتستعمل </a:t>
            </a:r>
            <a:r>
              <a:rPr lang="ar-IQ" dirty="0">
                <a:cs typeface="+mj-cs"/>
              </a:rPr>
              <a:t>في الطهي وتحتوي </a:t>
            </a:r>
            <a:r>
              <a:rPr lang="ar-IQ" dirty="0" smtClean="0">
                <a:cs typeface="+mj-cs"/>
              </a:rPr>
              <a:t>على </a:t>
            </a:r>
            <a:r>
              <a:rPr lang="ar-IQ" dirty="0">
                <a:cs typeface="+mj-cs"/>
              </a:rPr>
              <a:t>كميات جيدة من البروتين والكاربوهيدرات وبعض الزيوت الطيارة والاملاح </a:t>
            </a:r>
            <a:r>
              <a:rPr lang="ar-IQ" dirty="0" smtClean="0">
                <a:cs typeface="+mj-cs"/>
              </a:rPr>
              <a:t>المعدنية  </a:t>
            </a:r>
            <a:r>
              <a:rPr lang="ar-IQ" dirty="0">
                <a:cs typeface="+mj-cs"/>
              </a:rPr>
              <a:t>كما انها غنية ببعض الفيتامينات مثل فيتامين </a:t>
            </a:r>
            <a:r>
              <a:rPr lang="en-US" dirty="0">
                <a:cs typeface="+mj-cs"/>
              </a:rPr>
              <a:t>A</a:t>
            </a:r>
            <a:r>
              <a:rPr lang="ar-IQ" dirty="0">
                <a:cs typeface="+mj-cs"/>
              </a:rPr>
              <a:t> و</a:t>
            </a:r>
            <a:r>
              <a:rPr lang="en-US" dirty="0">
                <a:cs typeface="+mj-cs"/>
              </a:rPr>
              <a:t>B</a:t>
            </a:r>
            <a:r>
              <a:rPr lang="en-US" baseline="-25000" dirty="0">
                <a:cs typeface="+mj-cs"/>
              </a:rPr>
              <a:t>1</a:t>
            </a:r>
            <a:r>
              <a:rPr lang="en-US" dirty="0">
                <a:cs typeface="+mj-cs"/>
              </a:rPr>
              <a:t> </a:t>
            </a:r>
            <a:r>
              <a:rPr lang="ar-IQ" dirty="0">
                <a:cs typeface="+mj-cs"/>
              </a:rPr>
              <a:t>  و</a:t>
            </a:r>
            <a:r>
              <a:rPr lang="en-US" dirty="0">
                <a:cs typeface="+mj-cs"/>
              </a:rPr>
              <a:t>  B</a:t>
            </a:r>
            <a:r>
              <a:rPr lang="en-US" baseline="-25000" dirty="0">
                <a:cs typeface="+mj-cs"/>
              </a:rPr>
              <a:t>2</a:t>
            </a:r>
            <a:r>
              <a:rPr lang="en-US" dirty="0">
                <a:cs typeface="+mj-cs"/>
              </a:rPr>
              <a:t>  </a:t>
            </a:r>
            <a:r>
              <a:rPr lang="ar-IQ" dirty="0">
                <a:cs typeface="+mj-cs"/>
              </a:rPr>
              <a:t>و</a:t>
            </a:r>
            <a:r>
              <a:rPr lang="en-US" dirty="0">
                <a:cs typeface="+mj-cs"/>
              </a:rPr>
              <a:t>C </a:t>
            </a:r>
            <a:r>
              <a:rPr lang="ar-IQ" dirty="0">
                <a:cs typeface="+mj-cs"/>
              </a:rPr>
              <a:t>.  </a:t>
            </a:r>
            <a:endParaRPr lang="ar-IQ" dirty="0" smtClean="0">
              <a:cs typeface="+mj-cs"/>
            </a:endParaRPr>
          </a:p>
          <a:p>
            <a:pPr marL="176213" indent="-176213" algn="just" rtl="1">
              <a:lnSpc>
                <a:spcPct val="170000"/>
              </a:lnSpc>
              <a:buFontTx/>
              <a:buChar char="-"/>
            </a:pPr>
            <a:r>
              <a:rPr lang="ar-IQ" dirty="0" smtClean="0">
                <a:cs typeface="+mj-cs"/>
              </a:rPr>
              <a:t>.............................................. يتبع</a:t>
            </a:r>
            <a:endParaRPr lang="en-US" dirty="0">
              <a:cs typeface="+mj-cs"/>
            </a:endParaRPr>
          </a:p>
          <a:p>
            <a:pPr marL="176213" indent="-176213" algn="just" rtl="1">
              <a:lnSpc>
                <a:spcPct val="170000"/>
              </a:lnSpc>
              <a:buFontTx/>
              <a:buChar char="-"/>
            </a:pPr>
            <a:endParaRPr lang="ar-IQ" b="1" dirty="0" smtClean="0">
              <a:cs typeface="+mj-cs"/>
            </a:endParaRPr>
          </a:p>
        </p:txBody>
      </p:sp>
    </p:spTree>
    <p:extLst>
      <p:ext uri="{BB962C8B-B14F-4D97-AF65-F5344CB8AC3E}">
        <p14:creationId xmlns:p14="http://schemas.microsoft.com/office/powerpoint/2010/main" val="3857554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70000" lnSpcReduction="20000"/>
          </a:bodyPr>
          <a:lstStyle/>
          <a:p>
            <a:pPr marL="0" indent="0" algn="just" rtl="1">
              <a:lnSpc>
                <a:spcPct val="160000"/>
              </a:lnSpc>
              <a:buNone/>
            </a:pPr>
            <a:r>
              <a:rPr lang="ar-IQ" b="1" dirty="0" smtClean="0">
                <a:cs typeface="+mj-cs"/>
              </a:rPr>
              <a:t>- الموطن </a:t>
            </a:r>
            <a:r>
              <a:rPr lang="ar-IQ" b="1" dirty="0">
                <a:cs typeface="+mj-cs"/>
              </a:rPr>
              <a:t>الاصلي</a:t>
            </a:r>
            <a:endParaRPr lang="en-US" dirty="0">
              <a:cs typeface="+mj-cs"/>
            </a:endParaRPr>
          </a:p>
          <a:p>
            <a:pPr marL="176213" indent="-176213" algn="just" rtl="1">
              <a:lnSpc>
                <a:spcPct val="170000"/>
              </a:lnSpc>
              <a:buFontTx/>
              <a:buChar char="-"/>
            </a:pPr>
            <a:r>
              <a:rPr lang="ar-IQ" dirty="0" smtClean="0">
                <a:cs typeface="+mj-cs"/>
              </a:rPr>
              <a:t>يعتقد </a:t>
            </a:r>
            <a:r>
              <a:rPr lang="ar-IQ" dirty="0">
                <a:cs typeface="+mj-cs"/>
              </a:rPr>
              <a:t>بان موطن الهليون يقع شرق اوربا في المنطقة الواقعة بين بولندا وغرب روسيا وبعض البلدان المجاورة، </a:t>
            </a:r>
            <a:endParaRPr lang="ar-IQ" dirty="0" smtClean="0">
              <a:cs typeface="+mj-cs"/>
            </a:endParaRPr>
          </a:p>
          <a:p>
            <a:pPr marL="176213" indent="-176213" algn="just" rtl="1">
              <a:lnSpc>
                <a:spcPct val="170000"/>
              </a:lnSpc>
              <a:buFontTx/>
              <a:buChar char="-"/>
            </a:pPr>
            <a:r>
              <a:rPr lang="ar-IQ" dirty="0" smtClean="0">
                <a:cs typeface="+mj-cs"/>
              </a:rPr>
              <a:t>وتوجد </a:t>
            </a:r>
            <a:r>
              <a:rPr lang="ar-IQ" dirty="0">
                <a:cs typeface="+mj-cs"/>
              </a:rPr>
              <a:t>بعض الاصناف من النباتات نامية بحالة برية في بعض </a:t>
            </a:r>
            <a:r>
              <a:rPr lang="ar-IQ" dirty="0" smtClean="0">
                <a:cs typeface="+mj-cs"/>
              </a:rPr>
              <a:t>مناطق اسيا </a:t>
            </a:r>
            <a:r>
              <a:rPr lang="ar-IQ" dirty="0">
                <a:cs typeface="+mj-cs"/>
              </a:rPr>
              <a:t>وافريقيا لذا يعتقد بان موطن النبات هو العالم القديم بشكل </a:t>
            </a:r>
            <a:r>
              <a:rPr lang="ar-IQ" dirty="0" smtClean="0">
                <a:cs typeface="+mj-cs"/>
              </a:rPr>
              <a:t>عام</a:t>
            </a:r>
          </a:p>
          <a:p>
            <a:pPr marL="176213" indent="-176213" algn="just" rtl="1">
              <a:lnSpc>
                <a:spcPct val="170000"/>
              </a:lnSpc>
              <a:buFontTx/>
              <a:buChar char="-"/>
            </a:pPr>
            <a:r>
              <a:rPr lang="ar-IQ" dirty="0" smtClean="0">
                <a:cs typeface="+mj-cs"/>
              </a:rPr>
              <a:t> </a:t>
            </a:r>
            <a:r>
              <a:rPr lang="ar-IQ" dirty="0">
                <a:cs typeface="+mj-cs"/>
              </a:rPr>
              <a:t>وقد استخدمه الاغريق والرومان لاغراض طبية عديدة قبل حوالي </a:t>
            </a:r>
            <a:r>
              <a:rPr lang="en-US" dirty="0">
                <a:cs typeface="+mj-cs"/>
              </a:rPr>
              <a:t>2000</a:t>
            </a:r>
            <a:r>
              <a:rPr lang="ar-IQ" dirty="0">
                <a:cs typeface="+mj-cs"/>
              </a:rPr>
              <a:t> سنة </a:t>
            </a:r>
            <a:endParaRPr lang="ar-IQ" dirty="0" smtClean="0">
              <a:cs typeface="+mj-cs"/>
            </a:endParaRPr>
          </a:p>
          <a:p>
            <a:pPr marL="176213" indent="-176213" algn="just" rtl="1">
              <a:lnSpc>
                <a:spcPct val="170000"/>
              </a:lnSpc>
              <a:buFontTx/>
              <a:buChar char="-"/>
            </a:pPr>
            <a:r>
              <a:rPr lang="ar-IQ" dirty="0" smtClean="0">
                <a:cs typeface="+mj-cs"/>
              </a:rPr>
              <a:t>كما </a:t>
            </a:r>
            <a:r>
              <a:rPr lang="ar-IQ" dirty="0">
                <a:cs typeface="+mj-cs"/>
              </a:rPr>
              <a:t>لوحظ بان اثاره مرسومة على كثير من الاثار المصرية وعلى ذلك يعتقد بان النبات قد ادخل الى البلدان العربية قبل فترة طويلة</a:t>
            </a:r>
            <a:r>
              <a:rPr lang="ar-IQ" dirty="0" smtClean="0">
                <a:cs typeface="+mj-cs"/>
              </a:rPr>
              <a:t>................................. يتبع</a:t>
            </a:r>
            <a:endParaRPr lang="en-US" dirty="0">
              <a:cs typeface="+mj-cs"/>
            </a:endParaRPr>
          </a:p>
        </p:txBody>
      </p:sp>
    </p:spTree>
    <p:extLst>
      <p:ext uri="{BB962C8B-B14F-4D97-AF65-F5344CB8AC3E}">
        <p14:creationId xmlns:p14="http://schemas.microsoft.com/office/powerpoint/2010/main" val="4281117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الاحتياجات البيئية</a:t>
            </a:r>
          </a:p>
          <a:p>
            <a:pPr marL="176213" indent="-176213" algn="just" rtl="1">
              <a:lnSpc>
                <a:spcPct val="150000"/>
              </a:lnSpc>
              <a:buFontTx/>
              <a:buChar char="-"/>
            </a:pPr>
            <a:r>
              <a:rPr lang="ar-IQ" sz="2400" dirty="0" smtClean="0">
                <a:cs typeface="+mj-cs"/>
              </a:rPr>
              <a:t>تنمو </a:t>
            </a:r>
            <a:r>
              <a:rPr lang="ar-IQ" sz="2400" dirty="0">
                <a:cs typeface="+mj-cs"/>
              </a:rPr>
              <a:t>نباتات الهليون في بيئة ذات درجات حرارية متوسطها الشهري </a:t>
            </a:r>
            <a:r>
              <a:rPr lang="en-US" sz="2400" dirty="0">
                <a:cs typeface="+mj-cs"/>
              </a:rPr>
              <a:t>15</a:t>
            </a:r>
            <a:r>
              <a:rPr lang="ar-IQ" sz="2400" dirty="0">
                <a:cs typeface="+mj-cs"/>
              </a:rPr>
              <a:t>مº </a:t>
            </a:r>
            <a:endParaRPr lang="ar-IQ" sz="2400" dirty="0" smtClean="0">
              <a:cs typeface="+mj-cs"/>
            </a:endParaRPr>
          </a:p>
          <a:p>
            <a:pPr marL="176213" indent="-176213" algn="just" rtl="1">
              <a:lnSpc>
                <a:spcPct val="150000"/>
              </a:lnSpc>
              <a:buFontTx/>
              <a:buChar char="-"/>
            </a:pPr>
            <a:r>
              <a:rPr lang="ar-IQ" sz="2400" dirty="0" smtClean="0">
                <a:cs typeface="+mj-cs"/>
              </a:rPr>
              <a:t>علما </a:t>
            </a:r>
            <a:r>
              <a:rPr lang="ar-IQ" sz="2400" dirty="0">
                <a:cs typeface="+mj-cs"/>
              </a:rPr>
              <a:t>بانها تحتاج الى التعرض لدرجات الحرارة المنخفضة اثناء الشتاء </a:t>
            </a:r>
            <a:endParaRPr lang="ar-IQ" sz="2400" dirty="0" smtClean="0">
              <a:cs typeface="+mj-cs"/>
            </a:endParaRPr>
          </a:p>
          <a:p>
            <a:pPr marL="176213" indent="-176213" algn="just" rtl="1">
              <a:lnSpc>
                <a:spcPct val="150000"/>
              </a:lnSpc>
              <a:buFontTx/>
              <a:buChar char="-"/>
            </a:pPr>
            <a:r>
              <a:rPr lang="ar-IQ" sz="2400" dirty="0" smtClean="0">
                <a:cs typeface="+mj-cs"/>
              </a:rPr>
              <a:t>ولاتتفرع </a:t>
            </a:r>
            <a:r>
              <a:rPr lang="ar-IQ" sz="2400" dirty="0">
                <a:cs typeface="+mj-cs"/>
              </a:rPr>
              <a:t>المهاميز الا بعد ان يصل طولها الى </a:t>
            </a:r>
            <a:r>
              <a:rPr lang="en-US" sz="2400" dirty="0">
                <a:cs typeface="+mj-cs"/>
              </a:rPr>
              <a:t>100 – 75 </a:t>
            </a:r>
            <a:r>
              <a:rPr lang="ar-IQ" sz="2400" dirty="0">
                <a:cs typeface="+mj-cs"/>
              </a:rPr>
              <a:t> سم</a:t>
            </a:r>
            <a:r>
              <a:rPr lang="ar-IQ" sz="2400" dirty="0" smtClean="0">
                <a:cs typeface="+mj-cs"/>
              </a:rPr>
              <a:t>،</a:t>
            </a:r>
          </a:p>
          <a:p>
            <a:pPr marL="176213" indent="-176213" algn="just" rtl="1">
              <a:lnSpc>
                <a:spcPct val="150000"/>
              </a:lnSpc>
              <a:buFontTx/>
              <a:buChar char="-"/>
            </a:pPr>
            <a:r>
              <a:rPr lang="ar-IQ" sz="2400" dirty="0" smtClean="0">
                <a:cs typeface="+mj-cs"/>
              </a:rPr>
              <a:t> </a:t>
            </a:r>
            <a:r>
              <a:rPr lang="ar-IQ" sz="2400" dirty="0">
                <a:cs typeface="+mj-cs"/>
              </a:rPr>
              <a:t>اما اذا ارتفعت درجة الحرارة الى </a:t>
            </a:r>
            <a:r>
              <a:rPr lang="en-US" sz="2400" dirty="0">
                <a:cs typeface="+mj-cs"/>
              </a:rPr>
              <a:t>35</a:t>
            </a:r>
            <a:r>
              <a:rPr lang="ar-IQ" sz="2400" dirty="0">
                <a:cs typeface="+mj-cs"/>
              </a:rPr>
              <a:t>مº فانها تتفرع عندما يصل طولها </a:t>
            </a:r>
            <a:r>
              <a:rPr lang="en-US" sz="2400" dirty="0">
                <a:cs typeface="+mj-cs"/>
              </a:rPr>
              <a:t> 8 – 7 </a:t>
            </a:r>
            <a:r>
              <a:rPr lang="ar-IQ" sz="2400" dirty="0">
                <a:cs typeface="+mj-cs"/>
              </a:rPr>
              <a:t>سم </a:t>
            </a:r>
            <a:endParaRPr lang="ar-IQ" sz="2400" dirty="0" smtClean="0">
              <a:cs typeface="+mj-cs"/>
            </a:endParaRPr>
          </a:p>
          <a:p>
            <a:pPr marL="176213" indent="-176213" algn="just" rtl="1">
              <a:lnSpc>
                <a:spcPct val="150000"/>
              </a:lnSpc>
              <a:buFontTx/>
              <a:buChar char="-"/>
            </a:pPr>
            <a:r>
              <a:rPr lang="ar-IQ" sz="2400" dirty="0" smtClean="0">
                <a:cs typeface="+mj-cs"/>
              </a:rPr>
              <a:t>وانسب </a:t>
            </a:r>
            <a:r>
              <a:rPr lang="ar-IQ" sz="2400" dirty="0">
                <a:cs typeface="+mj-cs"/>
              </a:rPr>
              <a:t>درجة حرارة للانبات </a:t>
            </a:r>
            <a:r>
              <a:rPr lang="en-US" sz="2400" dirty="0">
                <a:cs typeface="+mj-cs"/>
              </a:rPr>
              <a:t>35</a:t>
            </a:r>
            <a:r>
              <a:rPr lang="ar-IQ" sz="2400" dirty="0">
                <a:cs typeface="+mj-cs"/>
              </a:rPr>
              <a:t>مº،</a:t>
            </a:r>
            <a:endParaRPr lang="en-US" sz="2400" dirty="0">
              <a:cs typeface="+mj-cs"/>
            </a:endParaRPr>
          </a:p>
        </p:txBody>
      </p:sp>
    </p:spTree>
    <p:extLst>
      <p:ext uri="{BB962C8B-B14F-4D97-AF65-F5344CB8AC3E}">
        <p14:creationId xmlns:p14="http://schemas.microsoft.com/office/powerpoint/2010/main" val="1624859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92500" lnSpcReduction="20000"/>
          </a:bodyPr>
          <a:lstStyle/>
          <a:p>
            <a:pPr marL="176213" indent="-176213" algn="just" rtl="1">
              <a:buFontTx/>
              <a:buChar char="-"/>
            </a:pPr>
            <a:r>
              <a:rPr lang="ar-IQ" sz="2400" b="1" dirty="0" smtClean="0">
                <a:cs typeface="+mj-cs"/>
              </a:rPr>
              <a:t>الاحتياجات البيئية</a:t>
            </a:r>
          </a:p>
          <a:p>
            <a:pPr marL="176213" indent="-176213" algn="just" rtl="1">
              <a:lnSpc>
                <a:spcPct val="160000"/>
              </a:lnSpc>
              <a:buFontTx/>
              <a:buChar char="-"/>
            </a:pPr>
            <a:r>
              <a:rPr lang="ar-IQ" sz="2400" dirty="0">
                <a:cs typeface="+mj-cs"/>
              </a:rPr>
              <a:t>ويعزى عدم نجاح زراعة الهليون في بعض المناطق الى فشل النبات في تخزين غذاء كاف لتكوين المحصول في الربيع وذلك لعدم وجود فترة سكون كافية اثناء الشتاء، </a:t>
            </a:r>
            <a:endParaRPr lang="ar-IQ" sz="2400" dirty="0" smtClean="0">
              <a:cs typeface="+mj-cs"/>
            </a:endParaRPr>
          </a:p>
          <a:p>
            <a:pPr marL="176213" indent="-176213" algn="just" rtl="1">
              <a:lnSpc>
                <a:spcPct val="160000"/>
              </a:lnSpc>
              <a:buFontTx/>
              <a:buChar char="-"/>
            </a:pPr>
            <a:r>
              <a:rPr lang="ar-IQ" sz="2400" dirty="0" smtClean="0">
                <a:cs typeface="+mj-cs"/>
              </a:rPr>
              <a:t>وتنجح </a:t>
            </a:r>
            <a:r>
              <a:rPr lang="ar-IQ" sz="2400" dirty="0">
                <a:cs typeface="+mj-cs"/>
              </a:rPr>
              <a:t>زراعتة في الاراضي الخصبة الجيدة الصرف لانه يعمر في نفس قطعة الارض لمدة طويلة</a:t>
            </a:r>
            <a:r>
              <a:rPr lang="ar-IQ" sz="2400" dirty="0" smtClean="0">
                <a:cs typeface="+mj-cs"/>
              </a:rPr>
              <a:t>،</a:t>
            </a:r>
          </a:p>
          <a:p>
            <a:pPr marL="176213" indent="-176213" algn="just" rtl="1">
              <a:lnSpc>
                <a:spcPct val="160000"/>
              </a:lnSpc>
              <a:buFontTx/>
              <a:buChar char="-"/>
            </a:pPr>
            <a:r>
              <a:rPr lang="ar-IQ" sz="2400" dirty="0" smtClean="0">
                <a:cs typeface="+mj-cs"/>
              </a:rPr>
              <a:t> </a:t>
            </a:r>
            <a:r>
              <a:rPr lang="ar-IQ" sz="2400" dirty="0">
                <a:cs typeface="+mj-cs"/>
              </a:rPr>
              <a:t>وتعد التربة الثقيلة غير صالحة للزراعة نظرا لصعوبة خدمتها </a:t>
            </a:r>
            <a:r>
              <a:rPr lang="ar-IQ" sz="2400" dirty="0" smtClean="0">
                <a:cs typeface="+mj-cs"/>
              </a:rPr>
              <a:t>حيث </a:t>
            </a:r>
            <a:r>
              <a:rPr lang="ar-IQ" sz="2400" dirty="0">
                <a:cs typeface="+mj-cs"/>
              </a:rPr>
              <a:t>ان المهاميز في مثل هذه الترب تكون قليلة العدد </a:t>
            </a:r>
            <a:endParaRPr lang="ar-IQ" sz="2400" dirty="0" smtClean="0">
              <a:cs typeface="+mj-cs"/>
            </a:endParaRPr>
          </a:p>
          <a:p>
            <a:pPr marL="176213" indent="-176213" algn="just" rtl="1">
              <a:lnSpc>
                <a:spcPct val="160000"/>
              </a:lnSpc>
              <a:buFontTx/>
              <a:buChar char="-"/>
            </a:pPr>
            <a:r>
              <a:rPr lang="ar-IQ" sz="2400" dirty="0" smtClean="0">
                <a:cs typeface="+mj-cs"/>
              </a:rPr>
              <a:t>وتعطي </a:t>
            </a:r>
            <a:r>
              <a:rPr lang="ar-IQ" sz="2400" dirty="0">
                <a:cs typeface="+mj-cs"/>
              </a:rPr>
              <a:t>الاراضي الخفيفة والرملية تعطي محصولا مبكرا</a:t>
            </a:r>
            <a:r>
              <a:rPr lang="ar-IQ" sz="2400" dirty="0" smtClean="0">
                <a:cs typeface="+mj-cs"/>
              </a:rPr>
              <a:t>،</a:t>
            </a:r>
          </a:p>
          <a:p>
            <a:pPr marL="176213" indent="-176213" algn="just" rtl="1">
              <a:lnSpc>
                <a:spcPct val="160000"/>
              </a:lnSpc>
              <a:buFontTx/>
              <a:buChar char="-"/>
            </a:pPr>
            <a:r>
              <a:rPr lang="ar-IQ" sz="2400" dirty="0" smtClean="0">
                <a:cs typeface="+mj-cs"/>
              </a:rPr>
              <a:t>وتتراوح </a:t>
            </a:r>
            <a:r>
              <a:rPr lang="ar-IQ" sz="2400" dirty="0">
                <a:cs typeface="+mj-cs"/>
              </a:rPr>
              <a:t>انسب دالة حامضية للنمو والانتاج بين </a:t>
            </a:r>
            <a:r>
              <a:rPr lang="en-US" sz="2400" dirty="0">
                <a:cs typeface="+mj-cs"/>
              </a:rPr>
              <a:t>6.7 – 6 </a:t>
            </a:r>
            <a:r>
              <a:rPr lang="ar-IQ" sz="2400" dirty="0" smtClean="0">
                <a:cs typeface="+mj-cs"/>
              </a:rPr>
              <a:t>................. يتبع</a:t>
            </a:r>
            <a:endParaRPr lang="en-US" sz="2400" dirty="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374308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92500"/>
          </a:bodyPr>
          <a:lstStyle/>
          <a:p>
            <a:pPr marL="176213" indent="-176213" algn="just" rtl="1">
              <a:buFontTx/>
              <a:buChar char="-"/>
            </a:pPr>
            <a:r>
              <a:rPr lang="ar-IQ" sz="2400" b="1" dirty="0">
                <a:cs typeface="+mj-cs"/>
              </a:rPr>
              <a:t>التكاثر</a:t>
            </a:r>
            <a:r>
              <a:rPr lang="ar-IQ" sz="2400" b="1" dirty="0"/>
              <a:t> </a:t>
            </a:r>
            <a:endParaRPr lang="ar-IQ" sz="2400" b="1" dirty="0" smtClean="0"/>
          </a:p>
          <a:p>
            <a:pPr marL="176213" indent="-176213" algn="just" rtl="1">
              <a:lnSpc>
                <a:spcPct val="160000"/>
              </a:lnSpc>
              <a:buFontTx/>
              <a:buChar char="-"/>
            </a:pPr>
            <a:r>
              <a:rPr lang="ar-IQ" sz="2400" dirty="0">
                <a:cs typeface="+mj-cs"/>
              </a:rPr>
              <a:t>يتكاثر الهليون بتقسيم الاقراص </a:t>
            </a:r>
            <a:endParaRPr lang="ar-IQ" sz="2400" dirty="0" smtClean="0">
              <a:cs typeface="+mj-cs"/>
            </a:endParaRPr>
          </a:p>
          <a:p>
            <a:pPr marL="176213" indent="-176213" algn="just" rtl="1">
              <a:lnSpc>
                <a:spcPct val="160000"/>
              </a:lnSpc>
              <a:buFontTx/>
              <a:buChar char="-"/>
            </a:pPr>
            <a:r>
              <a:rPr lang="ar-IQ" sz="2400" dirty="0" smtClean="0">
                <a:cs typeface="+mj-cs"/>
              </a:rPr>
              <a:t>الا </a:t>
            </a:r>
            <a:r>
              <a:rPr lang="ar-IQ" sz="2400" dirty="0">
                <a:cs typeface="+mj-cs"/>
              </a:rPr>
              <a:t>ان الطريقة الشائعة والمفضلة بالبذور التي تزرع في المشتل في اوائل الربيع وتبقى النباتات في المشتل لمدة سنة، </a:t>
            </a:r>
            <a:endParaRPr lang="ar-IQ" sz="2400" dirty="0" smtClean="0">
              <a:cs typeface="+mj-cs"/>
            </a:endParaRPr>
          </a:p>
          <a:p>
            <a:pPr marL="176213" indent="-176213" algn="just" rtl="1">
              <a:lnSpc>
                <a:spcPct val="160000"/>
              </a:lnSpc>
              <a:buFontTx/>
              <a:buChar char="-"/>
            </a:pPr>
            <a:r>
              <a:rPr lang="ar-IQ" sz="2400" dirty="0" smtClean="0">
                <a:cs typeface="+mj-cs"/>
              </a:rPr>
              <a:t>وتنقل </a:t>
            </a:r>
            <a:r>
              <a:rPr lang="ar-IQ" sz="2400" dirty="0">
                <a:cs typeface="+mj-cs"/>
              </a:rPr>
              <a:t>في اواخر الشتاء واوائل الربيع التالي الى المكان المستديم قبل نمو البراعم، </a:t>
            </a:r>
            <a:endParaRPr lang="ar-IQ" sz="2400" dirty="0" smtClean="0">
              <a:cs typeface="+mj-cs"/>
            </a:endParaRPr>
          </a:p>
          <a:p>
            <a:pPr marL="176213" indent="-176213" algn="just" rtl="1">
              <a:lnSpc>
                <a:spcPct val="160000"/>
              </a:lnSpc>
              <a:buFontTx/>
              <a:buChar char="-"/>
            </a:pPr>
            <a:r>
              <a:rPr lang="ar-IQ" sz="2400" dirty="0" smtClean="0">
                <a:cs typeface="+mj-cs"/>
              </a:rPr>
              <a:t>يراعى </a:t>
            </a:r>
            <a:r>
              <a:rPr lang="ar-IQ" sz="2400" dirty="0">
                <a:cs typeface="+mj-cs"/>
              </a:rPr>
              <a:t>في الزراعة استعمال البذور الجيدة لان الهليون عبارة عن نباتات خليطة ولما كانت مزارعه تمكث </a:t>
            </a:r>
            <a:r>
              <a:rPr lang="en-US" sz="2400" dirty="0">
                <a:cs typeface="+mj-cs"/>
              </a:rPr>
              <a:t>15 – 10</a:t>
            </a:r>
            <a:r>
              <a:rPr lang="ar-IQ" sz="2400" dirty="0">
                <a:cs typeface="+mj-cs"/>
              </a:rPr>
              <a:t> سنة او اكثر لذا يجب انتخاب البذور من نباتات تتميز بغزارة وجودة المحصول</a:t>
            </a:r>
            <a:r>
              <a:rPr lang="ar-IQ" sz="2400" dirty="0" smtClean="0">
                <a:cs typeface="+mj-cs"/>
              </a:rPr>
              <a:t>............................... يتبع</a:t>
            </a:r>
            <a:endParaRPr lang="en-US" sz="2400" dirty="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277555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85000" lnSpcReduction="20000"/>
          </a:bodyPr>
          <a:lstStyle/>
          <a:p>
            <a:pPr marL="176213" indent="-176213" algn="just" rtl="1">
              <a:buFontTx/>
              <a:buChar char="-"/>
            </a:pPr>
            <a:r>
              <a:rPr lang="ar-IQ" sz="2400" b="1" dirty="0" smtClean="0">
                <a:cs typeface="+mj-cs"/>
              </a:rPr>
              <a:t>طريقة </a:t>
            </a:r>
            <a:r>
              <a:rPr lang="ar-IQ" sz="2400" b="1" dirty="0">
                <a:cs typeface="+mj-cs"/>
              </a:rPr>
              <a:t>الزراعة: اعداد ارض المشتل وزراعة </a:t>
            </a:r>
            <a:r>
              <a:rPr lang="ar-IQ" sz="2400" b="1" dirty="0" smtClean="0">
                <a:cs typeface="+mj-cs"/>
              </a:rPr>
              <a:t>البذور</a:t>
            </a:r>
            <a:endParaRPr lang="ar-IQ" sz="2400" b="1" dirty="0">
              <a:cs typeface="+mj-cs"/>
            </a:endParaRPr>
          </a:p>
          <a:p>
            <a:pPr marL="176213" indent="-176213" algn="just" rtl="1">
              <a:lnSpc>
                <a:spcPct val="170000"/>
              </a:lnSpc>
              <a:buFontTx/>
              <a:buChar char="-"/>
            </a:pPr>
            <a:r>
              <a:rPr lang="ar-IQ" sz="2400" dirty="0">
                <a:cs typeface="+mj-cs"/>
              </a:rPr>
              <a:t>يضاف السماد الحيواني قبل الحراثة </a:t>
            </a:r>
            <a:r>
              <a:rPr lang="ar-IQ" sz="2400" dirty="0" smtClean="0">
                <a:cs typeface="+mj-cs"/>
              </a:rPr>
              <a:t>الاخيرة</a:t>
            </a:r>
          </a:p>
          <a:p>
            <a:pPr marL="176213" indent="-176213" algn="just" rtl="1">
              <a:lnSpc>
                <a:spcPct val="170000"/>
              </a:lnSpc>
              <a:buFontTx/>
              <a:buChar char="-"/>
            </a:pPr>
            <a:r>
              <a:rPr lang="ar-IQ" sz="2400" dirty="0" smtClean="0">
                <a:cs typeface="+mj-cs"/>
              </a:rPr>
              <a:t> </a:t>
            </a:r>
            <a:r>
              <a:rPr lang="ar-IQ" sz="2400" dirty="0">
                <a:cs typeface="+mj-cs"/>
              </a:rPr>
              <a:t>ثم تقسم الارض الى احواض صغيرة مساحة كل منها </a:t>
            </a:r>
            <a:r>
              <a:rPr lang="en-US" sz="2400" dirty="0">
                <a:cs typeface="+mj-cs"/>
              </a:rPr>
              <a:t> 40</a:t>
            </a:r>
            <a:r>
              <a:rPr lang="ar-IQ" sz="2400" dirty="0">
                <a:cs typeface="+mj-cs"/>
              </a:rPr>
              <a:t>م</a:t>
            </a:r>
            <a:r>
              <a:rPr lang="en-US" sz="2400" baseline="30000" dirty="0">
                <a:cs typeface="+mj-cs"/>
              </a:rPr>
              <a:t>2</a:t>
            </a:r>
            <a:r>
              <a:rPr lang="ar-IQ" sz="2400" dirty="0">
                <a:cs typeface="+mj-cs"/>
              </a:rPr>
              <a:t> لاحكام الري، </a:t>
            </a:r>
            <a:endParaRPr lang="ar-IQ" sz="2400" dirty="0" smtClean="0">
              <a:cs typeface="+mj-cs"/>
            </a:endParaRPr>
          </a:p>
          <a:p>
            <a:pPr marL="176213" indent="-176213" algn="just" rtl="1">
              <a:lnSpc>
                <a:spcPct val="170000"/>
              </a:lnSpc>
              <a:buFontTx/>
              <a:buChar char="-"/>
            </a:pPr>
            <a:r>
              <a:rPr lang="ar-IQ" sz="2400" dirty="0" smtClean="0">
                <a:cs typeface="+mj-cs"/>
              </a:rPr>
              <a:t>وتزرع </a:t>
            </a:r>
            <a:r>
              <a:rPr lang="ar-IQ" sz="2400" dirty="0">
                <a:cs typeface="+mj-cs"/>
              </a:rPr>
              <a:t>البذور في سطور تبعد عن بعضها</a:t>
            </a:r>
            <a:r>
              <a:rPr lang="en-US" sz="2400" dirty="0">
                <a:cs typeface="+mj-cs"/>
              </a:rPr>
              <a:t>50 – 40 </a:t>
            </a:r>
            <a:r>
              <a:rPr lang="ar-IQ" sz="2400" dirty="0">
                <a:cs typeface="+mj-cs"/>
              </a:rPr>
              <a:t>سم </a:t>
            </a:r>
            <a:endParaRPr lang="ar-IQ" sz="2400" dirty="0" smtClean="0">
              <a:cs typeface="+mj-cs"/>
            </a:endParaRPr>
          </a:p>
          <a:p>
            <a:pPr marL="176213" indent="-176213" algn="just" rtl="1">
              <a:lnSpc>
                <a:spcPct val="170000"/>
              </a:lnSpc>
              <a:buFontTx/>
              <a:buChar char="-"/>
            </a:pPr>
            <a:r>
              <a:rPr lang="ar-IQ" sz="2400" dirty="0" smtClean="0">
                <a:cs typeface="+mj-cs"/>
              </a:rPr>
              <a:t>وفي </a:t>
            </a:r>
            <a:r>
              <a:rPr lang="ar-IQ" sz="2400" dirty="0">
                <a:cs typeface="+mj-cs"/>
              </a:rPr>
              <a:t>جورعلى ابعاد</a:t>
            </a:r>
            <a:r>
              <a:rPr lang="en-US" sz="2400" dirty="0">
                <a:cs typeface="+mj-cs"/>
              </a:rPr>
              <a:t>10 – 7 </a:t>
            </a:r>
            <a:r>
              <a:rPr lang="ar-IQ" sz="2400" dirty="0">
                <a:cs typeface="+mj-cs"/>
              </a:rPr>
              <a:t>سم </a:t>
            </a:r>
            <a:endParaRPr lang="ar-IQ" sz="2400" dirty="0" smtClean="0">
              <a:cs typeface="+mj-cs"/>
            </a:endParaRPr>
          </a:p>
          <a:p>
            <a:pPr marL="176213" indent="-176213" algn="just" rtl="1">
              <a:lnSpc>
                <a:spcPct val="170000"/>
              </a:lnSpc>
              <a:buFontTx/>
              <a:buChar char="-"/>
            </a:pPr>
            <a:r>
              <a:rPr lang="ar-IQ" sz="2400" dirty="0" smtClean="0">
                <a:cs typeface="+mj-cs"/>
              </a:rPr>
              <a:t>وتوضع </a:t>
            </a:r>
            <a:r>
              <a:rPr lang="ar-IQ" sz="2400" dirty="0">
                <a:cs typeface="+mj-cs"/>
              </a:rPr>
              <a:t>في كل جورة بذرة واحدة على عمق </a:t>
            </a:r>
            <a:r>
              <a:rPr lang="en-US" sz="2400" dirty="0">
                <a:cs typeface="+mj-cs"/>
              </a:rPr>
              <a:t>4 </a:t>
            </a:r>
            <a:r>
              <a:rPr lang="ar-IQ" sz="2400" dirty="0">
                <a:cs typeface="+mj-cs"/>
              </a:rPr>
              <a:t>سم من سطح التربة </a:t>
            </a:r>
            <a:endParaRPr lang="ar-IQ" sz="2400" dirty="0" smtClean="0">
              <a:cs typeface="+mj-cs"/>
            </a:endParaRPr>
          </a:p>
          <a:p>
            <a:pPr marL="176213" indent="-176213" algn="just" rtl="1">
              <a:lnSpc>
                <a:spcPct val="170000"/>
              </a:lnSpc>
              <a:buFontTx/>
              <a:buChar char="-"/>
            </a:pPr>
            <a:r>
              <a:rPr lang="ar-IQ" sz="2400" dirty="0" smtClean="0">
                <a:cs typeface="+mj-cs"/>
              </a:rPr>
              <a:t>والغرض </a:t>
            </a:r>
            <a:r>
              <a:rPr lang="ar-IQ" sz="2400" dirty="0">
                <a:cs typeface="+mj-cs"/>
              </a:rPr>
              <a:t>من الزراعة بهذه الطريقة الحصول على نباتات جيدة صالحة للنقل</a:t>
            </a:r>
            <a:r>
              <a:rPr lang="ar-IQ" sz="2400" dirty="0" smtClean="0">
                <a:cs typeface="+mj-cs"/>
              </a:rPr>
              <a:t>،</a:t>
            </a:r>
          </a:p>
          <a:p>
            <a:pPr marL="176213" indent="-176213" algn="just" rtl="1">
              <a:lnSpc>
                <a:spcPct val="170000"/>
              </a:lnSpc>
              <a:buFontTx/>
              <a:buChar char="-"/>
            </a:pPr>
            <a:r>
              <a:rPr lang="ar-IQ" sz="2400" dirty="0" smtClean="0">
                <a:cs typeface="+mj-cs"/>
              </a:rPr>
              <a:t> </a:t>
            </a:r>
            <a:r>
              <a:rPr lang="ar-IQ" sz="2400" dirty="0">
                <a:cs typeface="+mj-cs"/>
              </a:rPr>
              <a:t>ويجب عدم زراعة البذور متقاربة جدا لان ذلك يؤدي الى انتاج شتلات ضعيفة وغير صالحة للنقل الى المكان الدائم (الحقل). </a:t>
            </a:r>
            <a:endParaRPr lang="en-US" sz="2400" dirty="0">
              <a:cs typeface="+mj-cs"/>
            </a:endParaRPr>
          </a:p>
        </p:txBody>
      </p:sp>
    </p:spTree>
    <p:extLst>
      <p:ext uri="{BB962C8B-B14F-4D97-AF65-F5344CB8AC3E}">
        <p14:creationId xmlns:p14="http://schemas.microsoft.com/office/powerpoint/2010/main" val="334018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طريقة </a:t>
            </a:r>
            <a:r>
              <a:rPr lang="ar-IQ" sz="2400" b="1" dirty="0">
                <a:cs typeface="+mj-cs"/>
              </a:rPr>
              <a:t>الزراعة: اعداد ارض المشتل وزراعة </a:t>
            </a:r>
            <a:r>
              <a:rPr lang="ar-IQ" sz="2400" b="1" dirty="0" smtClean="0">
                <a:cs typeface="+mj-cs"/>
              </a:rPr>
              <a:t>البذور</a:t>
            </a:r>
          </a:p>
          <a:p>
            <a:pPr marL="176213" indent="-176213" algn="just" rtl="1">
              <a:lnSpc>
                <a:spcPct val="150000"/>
              </a:lnSpc>
              <a:buFontTx/>
              <a:buChar char="-"/>
            </a:pPr>
            <a:r>
              <a:rPr lang="ar-IQ" sz="2400" dirty="0"/>
              <a:t> </a:t>
            </a:r>
            <a:r>
              <a:rPr lang="ar-IQ" sz="2400" dirty="0">
                <a:cs typeface="+mj-cs"/>
              </a:rPr>
              <a:t>يفضل المحافظة على رطوبة التربة بعد زراعة البذور لضمان انباتها</a:t>
            </a:r>
            <a:r>
              <a:rPr lang="ar-IQ" sz="2400" dirty="0" smtClean="0">
                <a:cs typeface="+mj-cs"/>
              </a:rPr>
              <a:t>،</a:t>
            </a:r>
          </a:p>
          <a:p>
            <a:pPr marL="176213" indent="-176213" algn="just" rtl="1">
              <a:lnSpc>
                <a:spcPct val="150000"/>
              </a:lnSpc>
              <a:buFontTx/>
              <a:buChar char="-"/>
            </a:pPr>
            <a:r>
              <a:rPr lang="ar-IQ" sz="2400" dirty="0" smtClean="0">
                <a:cs typeface="+mj-cs"/>
              </a:rPr>
              <a:t> </a:t>
            </a:r>
            <a:r>
              <a:rPr lang="ar-IQ" sz="2400" dirty="0">
                <a:cs typeface="+mj-cs"/>
              </a:rPr>
              <a:t>ويجب مقاومة الحشائش في ارض المشتل </a:t>
            </a:r>
            <a:r>
              <a:rPr lang="ar-IQ" sz="2400" dirty="0" smtClean="0">
                <a:cs typeface="+mj-cs"/>
              </a:rPr>
              <a:t>وانتظام </a:t>
            </a:r>
            <a:r>
              <a:rPr lang="ar-IQ" sz="2400" dirty="0">
                <a:cs typeface="+mj-cs"/>
              </a:rPr>
              <a:t>الري لضمان نمو النباتات جيدا، </a:t>
            </a:r>
            <a:endParaRPr lang="ar-IQ" sz="2400" dirty="0" smtClean="0">
              <a:cs typeface="+mj-cs"/>
            </a:endParaRPr>
          </a:p>
          <a:p>
            <a:pPr marL="176213" indent="-176213" algn="just" rtl="1">
              <a:lnSpc>
                <a:spcPct val="150000"/>
              </a:lnSpc>
              <a:buFontTx/>
              <a:buChar char="-"/>
            </a:pPr>
            <a:r>
              <a:rPr lang="ar-IQ" sz="2400" dirty="0" smtClean="0">
                <a:cs typeface="+mj-cs"/>
              </a:rPr>
              <a:t>ويجب </a:t>
            </a:r>
            <a:r>
              <a:rPr lang="ar-IQ" sz="2400" dirty="0">
                <a:cs typeface="+mj-cs"/>
              </a:rPr>
              <a:t>اختيار النباتات المذكرة للاكثار لانها تتميز عن المؤنثة بغزارة الحاصل.</a:t>
            </a:r>
            <a:endParaRPr lang="ar-IQ" sz="2400" b="1" dirty="0">
              <a:cs typeface="+mj-cs"/>
            </a:endParaRPr>
          </a:p>
        </p:txBody>
      </p:sp>
    </p:spTree>
    <p:extLst>
      <p:ext uri="{BB962C8B-B14F-4D97-AF65-F5344CB8AC3E}">
        <p14:creationId xmlns:p14="http://schemas.microsoft.com/office/powerpoint/2010/main" val="3564653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92500" lnSpcReduction="20000"/>
          </a:bodyPr>
          <a:lstStyle/>
          <a:p>
            <a:pPr marL="176213" indent="-176213" algn="just" rtl="1">
              <a:buFontTx/>
              <a:buChar char="-"/>
            </a:pPr>
            <a:r>
              <a:rPr lang="ar-IQ" sz="2400" b="1" dirty="0" smtClean="0">
                <a:cs typeface="+mj-cs"/>
              </a:rPr>
              <a:t>طريقة </a:t>
            </a:r>
            <a:r>
              <a:rPr lang="ar-IQ" sz="2400" b="1" dirty="0">
                <a:cs typeface="+mj-cs"/>
              </a:rPr>
              <a:t>الزراعة: اعداد ارض المشتل وزراعة </a:t>
            </a:r>
            <a:r>
              <a:rPr lang="ar-IQ" sz="2400" b="1" dirty="0" smtClean="0">
                <a:cs typeface="+mj-cs"/>
              </a:rPr>
              <a:t>البذور</a:t>
            </a:r>
          </a:p>
          <a:p>
            <a:pPr marL="176213" indent="-176213" algn="just" rtl="1">
              <a:lnSpc>
                <a:spcPct val="160000"/>
              </a:lnSpc>
              <a:buFontTx/>
              <a:buChar char="-"/>
            </a:pPr>
            <a:r>
              <a:rPr lang="ar-IQ" sz="2400" dirty="0">
                <a:cs typeface="+mj-cs"/>
              </a:rPr>
              <a:t>يموت المجموع الخضري عند حلول الشتاء فيوقف الري ثم يقرط النمو الخضري بعد جفافه وتترك الاقراص في الارض الى ان يحين موعد الزراعة في الارض المستديمة فتقلع الاقراص للزراعة ويكون ذلك في شهر شباط قبل نمو البراعم بعد سنة من زراعة البذور، </a:t>
            </a:r>
            <a:endParaRPr lang="ar-IQ" sz="2400" dirty="0" smtClean="0">
              <a:cs typeface="+mj-cs"/>
            </a:endParaRPr>
          </a:p>
          <a:p>
            <a:pPr marL="176213" indent="-176213" algn="just" rtl="1">
              <a:lnSpc>
                <a:spcPct val="160000"/>
              </a:lnSpc>
              <a:buFontTx/>
              <a:buChar char="-"/>
            </a:pPr>
            <a:r>
              <a:rPr lang="ar-IQ" sz="2400" dirty="0" smtClean="0">
                <a:cs typeface="+mj-cs"/>
              </a:rPr>
              <a:t>ويجب </a:t>
            </a:r>
            <a:r>
              <a:rPr lang="ar-IQ" sz="2400" dirty="0">
                <a:cs typeface="+mj-cs"/>
              </a:rPr>
              <a:t>الاعتناء بالاقراص عند اقتلاعها من التربة خوفا من حدوث اضرار للجذور اللحمية التي تخزن المواد الغذائية دون حدوث تلف </a:t>
            </a:r>
            <a:r>
              <a:rPr lang="ar-IQ" sz="2400" dirty="0" smtClean="0">
                <a:cs typeface="+mj-cs"/>
              </a:rPr>
              <a:t>للبراعم</a:t>
            </a:r>
          </a:p>
          <a:p>
            <a:pPr marL="176213" indent="-176213" algn="just" rtl="1">
              <a:lnSpc>
                <a:spcPct val="160000"/>
              </a:lnSpc>
              <a:buFontTx/>
              <a:buChar char="-"/>
            </a:pPr>
            <a:r>
              <a:rPr lang="ar-IQ" sz="2400" dirty="0" smtClean="0">
                <a:cs typeface="+mj-cs"/>
              </a:rPr>
              <a:t> </a:t>
            </a:r>
            <a:r>
              <a:rPr lang="ar-IQ" sz="2400" dirty="0">
                <a:cs typeface="+mj-cs"/>
              </a:rPr>
              <a:t>وتقلع الاقراص البالغة من العمر سنة واحدة ولاينصح بتركها بارض المشتل لمدة سنتين او اكثر لصعوبة التلقيح </a:t>
            </a:r>
            <a:endParaRPr lang="ar-IQ" sz="2400" dirty="0" smtClean="0">
              <a:cs typeface="+mj-cs"/>
            </a:endParaRPr>
          </a:p>
          <a:p>
            <a:pPr marL="176213" indent="-176213" algn="just" rtl="1">
              <a:lnSpc>
                <a:spcPct val="160000"/>
              </a:lnSpc>
              <a:buFontTx/>
              <a:buChar char="-"/>
            </a:pPr>
            <a:r>
              <a:rPr lang="ar-IQ" sz="2400" dirty="0" smtClean="0">
                <a:cs typeface="+mj-cs"/>
              </a:rPr>
              <a:t>وتستبعد </a:t>
            </a:r>
            <a:r>
              <a:rPr lang="ar-IQ" sz="2400" dirty="0">
                <a:cs typeface="+mj-cs"/>
              </a:rPr>
              <a:t>الاقراص المصابة او الصغيرة ذات الجذور اللحمية القليلة العدد او الضعيفة.  </a:t>
            </a:r>
            <a:endParaRPr lang="en-US" sz="2400" dirty="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42045365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طريقة </a:t>
            </a:r>
            <a:r>
              <a:rPr lang="ar-IQ" sz="2400" b="1" dirty="0">
                <a:cs typeface="+mj-cs"/>
              </a:rPr>
              <a:t>الزراعة: اعداد ارض المشتل وزراعة </a:t>
            </a:r>
            <a:r>
              <a:rPr lang="ar-IQ" sz="2400" b="1" dirty="0" smtClean="0">
                <a:cs typeface="+mj-cs"/>
              </a:rPr>
              <a:t>البذور</a:t>
            </a:r>
          </a:p>
          <a:p>
            <a:pPr marL="176213" indent="-176213" algn="just" rtl="1">
              <a:lnSpc>
                <a:spcPct val="150000"/>
              </a:lnSpc>
              <a:buFontTx/>
              <a:buChar char="-"/>
            </a:pPr>
            <a:r>
              <a:rPr lang="ar-IQ" sz="2400" dirty="0">
                <a:cs typeface="+mj-cs"/>
              </a:rPr>
              <a:t>يزيد انتخاب النباتات المذكرة في </a:t>
            </a:r>
            <a:r>
              <a:rPr lang="ar-IQ" sz="2400" dirty="0" smtClean="0">
                <a:cs typeface="+mj-cs"/>
              </a:rPr>
              <a:t>المشتل </a:t>
            </a:r>
            <a:r>
              <a:rPr lang="ar-IQ" sz="2400" dirty="0">
                <a:cs typeface="+mj-cs"/>
              </a:rPr>
              <a:t>من وزن الحاصل بمقدار </a:t>
            </a:r>
            <a:r>
              <a:rPr lang="en-US" sz="2400" dirty="0">
                <a:cs typeface="+mj-cs"/>
              </a:rPr>
              <a:t>35</a:t>
            </a:r>
            <a:r>
              <a:rPr lang="ar-IQ" sz="2400" dirty="0">
                <a:cs typeface="+mj-cs"/>
              </a:rPr>
              <a:t>% </a:t>
            </a:r>
            <a:endParaRPr lang="ar-IQ" sz="2400" dirty="0" smtClean="0">
              <a:cs typeface="+mj-cs"/>
            </a:endParaRPr>
          </a:p>
          <a:p>
            <a:pPr marL="176213" indent="-176213" algn="just" rtl="1">
              <a:lnSpc>
                <a:spcPct val="150000"/>
              </a:lnSpc>
              <a:buFontTx/>
              <a:buChar char="-"/>
            </a:pPr>
            <a:r>
              <a:rPr lang="ar-IQ" sz="2400" dirty="0" smtClean="0">
                <a:cs typeface="+mj-cs"/>
              </a:rPr>
              <a:t>ويزيد </a:t>
            </a:r>
            <a:r>
              <a:rPr lang="ar-IQ" sz="2400" dirty="0">
                <a:cs typeface="+mj-cs"/>
              </a:rPr>
              <a:t>عدد المهاميز بمقدار </a:t>
            </a:r>
            <a:r>
              <a:rPr lang="en-US" sz="2400" dirty="0">
                <a:cs typeface="+mj-cs"/>
              </a:rPr>
              <a:t>38</a:t>
            </a:r>
            <a:r>
              <a:rPr lang="ar-IQ" sz="2400" dirty="0">
                <a:cs typeface="+mj-cs"/>
              </a:rPr>
              <a:t>% </a:t>
            </a:r>
            <a:r>
              <a:rPr lang="ar-IQ" sz="2400" dirty="0" smtClean="0">
                <a:cs typeface="+mj-cs"/>
              </a:rPr>
              <a:t>الا </a:t>
            </a:r>
            <a:r>
              <a:rPr lang="ar-IQ" sz="2400" dirty="0">
                <a:cs typeface="+mj-cs"/>
              </a:rPr>
              <a:t>ان المهاميز الناتجة غير جيدة, </a:t>
            </a:r>
            <a:endParaRPr lang="ar-IQ" sz="2400" dirty="0" smtClean="0">
              <a:cs typeface="+mj-cs"/>
            </a:endParaRPr>
          </a:p>
          <a:p>
            <a:pPr marL="176213" indent="-176213" algn="just" rtl="1">
              <a:lnSpc>
                <a:spcPct val="150000"/>
              </a:lnSpc>
              <a:buFontTx/>
              <a:buChar char="-"/>
            </a:pPr>
            <a:r>
              <a:rPr lang="ar-IQ" sz="2400" dirty="0" smtClean="0">
                <a:cs typeface="+mj-cs"/>
              </a:rPr>
              <a:t>كما </a:t>
            </a:r>
            <a:r>
              <a:rPr lang="ar-IQ" sz="2400" dirty="0">
                <a:cs typeface="+mj-cs"/>
              </a:rPr>
              <a:t>ان انتخاب النباتات القوية في نموها الخضري تزيد وزن المحصول بمقدار </a:t>
            </a:r>
            <a:r>
              <a:rPr lang="en-US" sz="2400" dirty="0">
                <a:cs typeface="+mj-cs"/>
              </a:rPr>
              <a:t>9.6</a:t>
            </a:r>
            <a:r>
              <a:rPr lang="ar-IQ" sz="2400" dirty="0">
                <a:cs typeface="+mj-cs"/>
              </a:rPr>
              <a:t> %  وتزيد عدد المهاميز بمقدار </a:t>
            </a:r>
            <a:r>
              <a:rPr lang="en-US" sz="2400" dirty="0">
                <a:cs typeface="+mj-cs"/>
              </a:rPr>
              <a:t>10.4</a:t>
            </a:r>
            <a:r>
              <a:rPr lang="ar-IQ" sz="2400" dirty="0">
                <a:cs typeface="+mj-cs"/>
              </a:rPr>
              <a:t> </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2173109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طريقة </a:t>
            </a:r>
            <a:r>
              <a:rPr lang="ar-IQ" sz="2400" b="1" dirty="0">
                <a:cs typeface="+mj-cs"/>
              </a:rPr>
              <a:t>الزراعة: اعداد وزراعة الارض </a:t>
            </a:r>
            <a:r>
              <a:rPr lang="ar-IQ" sz="2400" b="1" dirty="0" smtClean="0">
                <a:cs typeface="+mj-cs"/>
              </a:rPr>
              <a:t>المستديمة</a:t>
            </a:r>
          </a:p>
          <a:p>
            <a:pPr marL="176213" indent="-176213" algn="just" rtl="1">
              <a:lnSpc>
                <a:spcPct val="150000"/>
              </a:lnSpc>
              <a:buFontTx/>
              <a:buChar char="-"/>
            </a:pPr>
            <a:r>
              <a:rPr lang="ar-IQ" sz="2400" dirty="0">
                <a:cs typeface="+mj-cs"/>
              </a:rPr>
              <a:t>تحرث الارض جيدا ويضاف السماد الحيواني قبل الحراثة </a:t>
            </a:r>
            <a:r>
              <a:rPr lang="ar-IQ" sz="2400" dirty="0" smtClean="0">
                <a:cs typeface="+mj-cs"/>
              </a:rPr>
              <a:t>الاخيرة</a:t>
            </a:r>
          </a:p>
          <a:p>
            <a:pPr marL="176213" indent="-176213" algn="just" rtl="1">
              <a:lnSpc>
                <a:spcPct val="150000"/>
              </a:lnSpc>
              <a:buFontTx/>
              <a:buChar char="-"/>
            </a:pPr>
            <a:r>
              <a:rPr lang="ar-IQ" sz="2400" dirty="0" smtClean="0">
                <a:cs typeface="+mj-cs"/>
              </a:rPr>
              <a:t> </a:t>
            </a:r>
            <a:r>
              <a:rPr lang="ar-IQ" sz="2400" dirty="0">
                <a:cs typeface="+mj-cs"/>
              </a:rPr>
              <a:t>ثم تعمل خنادق طويلة بعمق </a:t>
            </a:r>
            <a:r>
              <a:rPr lang="en-US" sz="2400" dirty="0">
                <a:cs typeface="+mj-cs"/>
              </a:rPr>
              <a:t>25 – 20 </a:t>
            </a:r>
            <a:r>
              <a:rPr lang="ar-IQ" sz="2400" dirty="0">
                <a:cs typeface="+mj-cs"/>
              </a:rPr>
              <a:t>  سم في الارض الخفيفة </a:t>
            </a:r>
            <a:r>
              <a:rPr lang="ar-IQ" sz="2400" dirty="0" smtClean="0">
                <a:cs typeface="+mj-cs"/>
              </a:rPr>
              <a:t>ويقل </a:t>
            </a:r>
            <a:r>
              <a:rPr lang="ar-IQ" sz="2400" dirty="0">
                <a:cs typeface="+mj-cs"/>
              </a:rPr>
              <a:t>العمق في الارض الثقيلة وتتراوح المسافة بينها </a:t>
            </a:r>
            <a:r>
              <a:rPr lang="en-US" sz="2400" dirty="0">
                <a:cs typeface="+mj-cs"/>
              </a:rPr>
              <a:t>180 – 120 </a:t>
            </a:r>
            <a:r>
              <a:rPr lang="ar-IQ" sz="2400" dirty="0">
                <a:cs typeface="+mj-cs"/>
              </a:rPr>
              <a:t> سم </a:t>
            </a:r>
            <a:endParaRPr lang="ar-IQ" sz="2400" dirty="0" smtClean="0">
              <a:cs typeface="+mj-cs"/>
            </a:endParaRPr>
          </a:p>
          <a:p>
            <a:pPr marL="176213" indent="-176213" algn="just" rtl="1">
              <a:lnSpc>
                <a:spcPct val="150000"/>
              </a:lnSpc>
              <a:buFontTx/>
              <a:buChar char="-"/>
            </a:pPr>
            <a:r>
              <a:rPr lang="ar-IQ" sz="2400" dirty="0" smtClean="0">
                <a:cs typeface="+mj-cs"/>
              </a:rPr>
              <a:t>اذ </a:t>
            </a:r>
            <a:r>
              <a:rPr lang="ar-IQ" sz="2400" dirty="0">
                <a:cs typeface="+mj-cs"/>
              </a:rPr>
              <a:t>تزداد المسافة عند الرغبة في تكويم التراب فوق الاقراص في قاع الخندق بحيث تتجه البراعم الى الاعلى، </a:t>
            </a:r>
            <a:endParaRPr lang="ar-IQ" sz="2400" dirty="0" smtClean="0">
              <a:cs typeface="+mj-cs"/>
            </a:endParaRPr>
          </a:p>
          <a:p>
            <a:pPr marL="176213" indent="-176213" algn="just" rtl="1">
              <a:lnSpc>
                <a:spcPct val="150000"/>
              </a:lnSpc>
              <a:buFontTx/>
              <a:buChar char="-"/>
            </a:pPr>
            <a:r>
              <a:rPr lang="ar-IQ" sz="2400" dirty="0" smtClean="0">
                <a:cs typeface="+mj-cs"/>
              </a:rPr>
              <a:t>وتنتشر </a:t>
            </a:r>
            <a:r>
              <a:rPr lang="ar-IQ" sz="2400" dirty="0">
                <a:cs typeface="+mj-cs"/>
              </a:rPr>
              <a:t>الجذور اللحمية على الجوانب وتكون المسافة بين الاقراص </a:t>
            </a:r>
            <a:r>
              <a:rPr lang="en-US" sz="2400" dirty="0">
                <a:cs typeface="+mj-cs"/>
              </a:rPr>
              <a:t>30</a:t>
            </a:r>
            <a:r>
              <a:rPr lang="ar-IQ" sz="2400" dirty="0">
                <a:cs typeface="+mj-cs"/>
              </a:rPr>
              <a:t>سم.</a:t>
            </a:r>
            <a:endParaRPr lang="en-US" sz="2400" dirty="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3448709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4000" dirty="0" smtClean="0"/>
              <a:t>الخضر المؤمل انتشارها</a:t>
            </a:r>
            <a:endParaRPr lang="ar-IQ" sz="4000" dirty="0"/>
          </a:p>
        </p:txBody>
      </p:sp>
      <p:sp>
        <p:nvSpPr>
          <p:cNvPr id="3" name="Subtitle 2"/>
          <p:cNvSpPr>
            <a:spLocks noGrp="1"/>
          </p:cNvSpPr>
          <p:nvPr>
            <p:ph type="subTitle" idx="1"/>
          </p:nvPr>
        </p:nvSpPr>
        <p:spPr/>
        <p:txBody>
          <a:bodyPr/>
          <a:lstStyle/>
          <a:p>
            <a:r>
              <a:rPr lang="en-US" dirty="0" smtClean="0"/>
              <a:t>  </a:t>
            </a:r>
            <a:r>
              <a:rPr lang="ar-IQ" b="1" smtClean="0">
                <a:cs typeface="+mj-cs"/>
              </a:rPr>
              <a:t>الهليون</a:t>
            </a:r>
            <a:endParaRPr lang="en-US" b="1" dirty="0" smtClean="0">
              <a:cs typeface="+mj-cs"/>
            </a:endParaRPr>
          </a:p>
          <a:p>
            <a:pPr algn="l" rtl="1"/>
            <a:r>
              <a:rPr lang="ar-IQ" sz="1800" b="1" dirty="0" smtClean="0">
                <a:cs typeface="+mj-cs"/>
              </a:rPr>
              <a:t>م</a:t>
            </a:r>
            <a:r>
              <a:rPr lang="en-US" sz="1800" b="1" dirty="0" smtClean="0">
                <a:cs typeface="+mj-cs"/>
              </a:rPr>
              <a:t>11</a:t>
            </a:r>
            <a:r>
              <a:rPr lang="ar-IQ" sz="1800" b="1" dirty="0" smtClean="0">
                <a:cs typeface="+mj-cs"/>
              </a:rPr>
              <a:t> الثلاثاء </a:t>
            </a:r>
            <a:r>
              <a:rPr lang="en-US" sz="1800" b="1" dirty="0" smtClean="0">
                <a:cs typeface="+mj-cs"/>
              </a:rPr>
              <a:t>7</a:t>
            </a:r>
            <a:r>
              <a:rPr lang="ar-IQ" sz="1800" b="1" dirty="0" smtClean="0">
                <a:cs typeface="+mj-cs"/>
              </a:rPr>
              <a:t>/ </a:t>
            </a:r>
            <a:r>
              <a:rPr lang="en-US" sz="1800" b="1" dirty="0" smtClean="0">
                <a:cs typeface="+mj-cs"/>
              </a:rPr>
              <a:t>6</a:t>
            </a:r>
            <a:r>
              <a:rPr lang="ar-IQ" sz="1800" b="1" dirty="0" smtClean="0">
                <a:cs typeface="+mj-cs"/>
              </a:rPr>
              <a:t>/ </a:t>
            </a:r>
            <a:r>
              <a:rPr lang="en-US" sz="1800" b="1" dirty="0" smtClean="0">
                <a:cs typeface="+mj-cs"/>
              </a:rPr>
              <a:t>2022</a:t>
            </a:r>
            <a:endParaRPr lang="ar-IQ" sz="1800" b="1" dirty="0" smtClean="0">
              <a:cs typeface="+mj-cs"/>
            </a:endParaRPr>
          </a:p>
          <a:p>
            <a:endParaRPr lang="ar-IQ" dirty="0"/>
          </a:p>
        </p:txBody>
      </p:sp>
    </p:spTree>
    <p:extLst>
      <p:ext uri="{BB962C8B-B14F-4D97-AF65-F5344CB8AC3E}">
        <p14:creationId xmlns:p14="http://schemas.microsoft.com/office/powerpoint/2010/main" val="4052782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85000" lnSpcReduction="20000"/>
          </a:bodyPr>
          <a:lstStyle/>
          <a:p>
            <a:pPr marL="176213" indent="-176213" algn="just" rtl="1">
              <a:buFontTx/>
              <a:buChar char="-"/>
            </a:pPr>
            <a:r>
              <a:rPr lang="ar-IQ" sz="2400" b="1" dirty="0" smtClean="0">
                <a:cs typeface="+mj-cs"/>
              </a:rPr>
              <a:t>طريقة </a:t>
            </a:r>
            <a:r>
              <a:rPr lang="ar-IQ" sz="2400" b="1" dirty="0">
                <a:cs typeface="+mj-cs"/>
              </a:rPr>
              <a:t>الزراعة: اعداد وزراعة الارض </a:t>
            </a:r>
            <a:r>
              <a:rPr lang="ar-IQ" sz="2400" b="1" dirty="0" smtClean="0">
                <a:cs typeface="+mj-cs"/>
              </a:rPr>
              <a:t>المستديمة</a:t>
            </a:r>
          </a:p>
          <a:p>
            <a:pPr marL="176213" indent="-176213" algn="just" rtl="1">
              <a:lnSpc>
                <a:spcPct val="170000"/>
              </a:lnSpc>
              <a:buFontTx/>
              <a:buChar char="-"/>
            </a:pPr>
            <a:r>
              <a:rPr lang="ar-IQ" sz="2400" dirty="0" smtClean="0">
                <a:cs typeface="+mj-cs"/>
              </a:rPr>
              <a:t>تعطي </a:t>
            </a:r>
            <a:r>
              <a:rPr lang="ar-IQ" sz="2400" dirty="0">
                <a:cs typeface="+mj-cs"/>
              </a:rPr>
              <a:t>الزراعة على مسافة </a:t>
            </a:r>
            <a:r>
              <a:rPr lang="en-US" sz="2400" dirty="0">
                <a:cs typeface="+mj-cs"/>
              </a:rPr>
              <a:t>30</a:t>
            </a:r>
            <a:r>
              <a:rPr lang="ar-IQ" sz="2400" dirty="0">
                <a:cs typeface="+mj-cs"/>
              </a:rPr>
              <a:t>سم محصولا اكبر في الاربع او الخمس سنوات الاولى </a:t>
            </a:r>
            <a:endParaRPr lang="ar-IQ" sz="2400" dirty="0" smtClean="0">
              <a:cs typeface="+mj-cs"/>
            </a:endParaRPr>
          </a:p>
          <a:p>
            <a:pPr marL="176213" indent="-176213" algn="just" rtl="1">
              <a:lnSpc>
                <a:spcPct val="170000"/>
              </a:lnSpc>
              <a:buFontTx/>
              <a:buChar char="-"/>
            </a:pPr>
            <a:r>
              <a:rPr lang="ar-IQ" sz="2400" dirty="0" smtClean="0">
                <a:cs typeface="+mj-cs"/>
              </a:rPr>
              <a:t>وتغطى </a:t>
            </a:r>
            <a:r>
              <a:rPr lang="ar-IQ" sz="2400" dirty="0">
                <a:cs typeface="+mj-cs"/>
              </a:rPr>
              <a:t>الاقراص بعد الزراعة بطبقة من التراب سمكها</a:t>
            </a:r>
            <a:r>
              <a:rPr lang="en-US" sz="2400" dirty="0">
                <a:cs typeface="+mj-cs"/>
              </a:rPr>
              <a:t>7.5 – 5 </a:t>
            </a:r>
            <a:r>
              <a:rPr lang="ar-IQ" sz="2400" dirty="0">
                <a:cs typeface="+mj-cs"/>
              </a:rPr>
              <a:t>سم ثم تروى ، </a:t>
            </a:r>
            <a:endParaRPr lang="ar-IQ" sz="2400" dirty="0" smtClean="0">
              <a:cs typeface="+mj-cs"/>
            </a:endParaRPr>
          </a:p>
          <a:p>
            <a:pPr marL="176213" indent="-176213" algn="just" rtl="1">
              <a:lnSpc>
                <a:spcPct val="170000"/>
              </a:lnSpc>
              <a:buFontTx/>
              <a:buChar char="-"/>
            </a:pPr>
            <a:r>
              <a:rPr lang="ar-IQ" sz="2400" dirty="0" smtClean="0">
                <a:cs typeface="+mj-cs"/>
              </a:rPr>
              <a:t>بعد </a:t>
            </a:r>
            <a:r>
              <a:rPr lang="ar-IQ" sz="2400" dirty="0">
                <a:cs typeface="+mj-cs"/>
              </a:rPr>
              <a:t>ظهور النباتات يردم التراب تدريجيا حولها الى ان تصل الى مستوى سطح التربة، </a:t>
            </a:r>
            <a:endParaRPr lang="ar-IQ" sz="2400" dirty="0" smtClean="0">
              <a:cs typeface="+mj-cs"/>
            </a:endParaRPr>
          </a:p>
          <a:p>
            <a:pPr marL="176213" indent="-176213" algn="just" rtl="1">
              <a:lnSpc>
                <a:spcPct val="170000"/>
              </a:lnSpc>
              <a:buFontTx/>
              <a:buChar char="-"/>
            </a:pPr>
            <a:r>
              <a:rPr lang="ar-IQ" sz="2400" dirty="0">
                <a:cs typeface="+mj-cs"/>
              </a:rPr>
              <a:t>يعتمد </a:t>
            </a:r>
            <a:r>
              <a:rPr lang="ar-IQ" sz="2400" dirty="0" smtClean="0">
                <a:cs typeface="+mj-cs"/>
              </a:rPr>
              <a:t>عمق </a:t>
            </a:r>
            <a:r>
              <a:rPr lang="ar-IQ" sz="2400" dirty="0">
                <a:cs typeface="+mj-cs"/>
              </a:rPr>
              <a:t>الزراعة </a:t>
            </a:r>
            <a:r>
              <a:rPr lang="ar-IQ" sz="2400" dirty="0" smtClean="0">
                <a:cs typeface="+mj-cs"/>
              </a:rPr>
              <a:t>على </a:t>
            </a:r>
            <a:r>
              <a:rPr lang="ar-IQ" sz="2400" dirty="0">
                <a:cs typeface="+mj-cs"/>
              </a:rPr>
              <a:t>الخواص الفيزيائية للتربة فمثلا في الترب الثقيلة يكون الانتاج اقل عندما تكون الزراعة عميقة نسبيا </a:t>
            </a:r>
            <a:r>
              <a:rPr lang="ar-IQ" sz="2400" dirty="0" smtClean="0">
                <a:cs typeface="+mj-cs"/>
              </a:rPr>
              <a:t>وبعد </a:t>
            </a:r>
            <a:r>
              <a:rPr lang="ar-IQ" sz="2400" dirty="0">
                <a:cs typeface="+mj-cs"/>
              </a:rPr>
              <a:t>ذلك يتوالى الري والعزق والتسميد </a:t>
            </a:r>
            <a:endParaRPr lang="ar-IQ" sz="2400" dirty="0" smtClean="0">
              <a:cs typeface="+mj-cs"/>
            </a:endParaRPr>
          </a:p>
          <a:p>
            <a:pPr marL="176213" indent="-176213" algn="just" rtl="1">
              <a:lnSpc>
                <a:spcPct val="170000"/>
              </a:lnSpc>
              <a:buFontTx/>
              <a:buChar char="-"/>
            </a:pPr>
            <a:r>
              <a:rPr lang="ar-IQ" sz="2400" dirty="0" smtClean="0">
                <a:cs typeface="+mj-cs"/>
              </a:rPr>
              <a:t>ويراعى </a:t>
            </a:r>
            <a:r>
              <a:rPr lang="ar-IQ" sz="2400" dirty="0">
                <a:cs typeface="+mj-cs"/>
              </a:rPr>
              <a:t>عند العزق تغطية الاقراص تدريجيا حتى تمتلى الخنادق في </a:t>
            </a:r>
            <a:r>
              <a:rPr lang="ar-IQ" sz="2400" dirty="0" smtClean="0">
                <a:cs typeface="+mj-cs"/>
              </a:rPr>
              <a:t>الخريف،</a:t>
            </a:r>
          </a:p>
          <a:p>
            <a:pPr marL="176213" indent="-176213" algn="just" rtl="1">
              <a:lnSpc>
                <a:spcPct val="170000"/>
              </a:lnSpc>
              <a:buFontTx/>
              <a:buChar char="-"/>
            </a:pPr>
            <a:r>
              <a:rPr lang="ar-IQ" sz="2400" dirty="0" smtClean="0">
                <a:cs typeface="+mj-cs"/>
              </a:rPr>
              <a:t> </a:t>
            </a:r>
            <a:r>
              <a:rPr lang="ar-IQ" sz="2400" dirty="0">
                <a:cs typeface="+mj-cs"/>
              </a:rPr>
              <a:t>وتفيد التغطية تدريجيا في منع تعفن </a:t>
            </a:r>
            <a:r>
              <a:rPr lang="ar-IQ" sz="2400" dirty="0" smtClean="0">
                <a:cs typeface="+mj-cs"/>
              </a:rPr>
              <a:t>الاقراص</a:t>
            </a:r>
          </a:p>
          <a:p>
            <a:pPr marL="176213" indent="-176213" algn="just" rtl="1">
              <a:lnSpc>
                <a:spcPct val="170000"/>
              </a:lnSpc>
              <a:buFontTx/>
              <a:buChar char="-"/>
            </a:pPr>
            <a:r>
              <a:rPr lang="ar-IQ" sz="2400" dirty="0" smtClean="0">
                <a:cs typeface="+mj-cs"/>
              </a:rPr>
              <a:t> </a:t>
            </a:r>
            <a:r>
              <a:rPr lang="ar-IQ" sz="2400" dirty="0">
                <a:cs typeface="+mj-cs"/>
              </a:rPr>
              <a:t>ويوقف الري عندما يحل الجو البارد في الشتاء ويصفى المجموع الخضري. </a:t>
            </a:r>
            <a:endParaRPr lang="ar-IQ" sz="2400" b="1" dirty="0" smtClean="0">
              <a:cs typeface="+mj-cs"/>
            </a:endParaRPr>
          </a:p>
        </p:txBody>
      </p:sp>
    </p:spTree>
    <p:extLst>
      <p:ext uri="{BB962C8B-B14F-4D97-AF65-F5344CB8AC3E}">
        <p14:creationId xmlns:p14="http://schemas.microsoft.com/office/powerpoint/2010/main" val="38626066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lnSpcReduction="10000"/>
          </a:bodyPr>
          <a:lstStyle/>
          <a:p>
            <a:pPr marL="176213" indent="-176213" algn="just" rtl="1">
              <a:buFontTx/>
              <a:buChar char="-"/>
            </a:pPr>
            <a:r>
              <a:rPr lang="ar-IQ" sz="2400" b="1" dirty="0" smtClean="0">
                <a:cs typeface="+mj-cs"/>
              </a:rPr>
              <a:t>طريقة </a:t>
            </a:r>
            <a:r>
              <a:rPr lang="ar-IQ" sz="2400" b="1" dirty="0">
                <a:cs typeface="+mj-cs"/>
              </a:rPr>
              <a:t>الزراعة: اعداد وزراعة الارض </a:t>
            </a:r>
            <a:r>
              <a:rPr lang="ar-IQ" sz="2400" b="1" dirty="0" smtClean="0">
                <a:cs typeface="+mj-cs"/>
              </a:rPr>
              <a:t>المستديمة</a:t>
            </a:r>
          </a:p>
          <a:p>
            <a:pPr marL="176213" indent="-176213" algn="just" rtl="1">
              <a:lnSpc>
                <a:spcPct val="150000"/>
              </a:lnSpc>
              <a:buFontTx/>
              <a:buChar char="-"/>
            </a:pPr>
            <a:r>
              <a:rPr lang="ar-IQ" sz="2400" dirty="0">
                <a:cs typeface="+mj-cs"/>
              </a:rPr>
              <a:t>بينت الدراسات على كمية جذور الهليون وتوزيعها في التربة وتجهيزها بالتسميد وبالتالي تحديد الحاصل ونوعيته، </a:t>
            </a:r>
            <a:endParaRPr lang="ar-IQ" sz="2400" dirty="0" smtClean="0">
              <a:cs typeface="+mj-cs"/>
            </a:endParaRPr>
          </a:p>
          <a:p>
            <a:pPr marL="176213" indent="-176213" algn="just" rtl="1">
              <a:lnSpc>
                <a:spcPct val="150000"/>
              </a:lnSpc>
              <a:buFontTx/>
              <a:buChar char="-"/>
            </a:pPr>
            <a:r>
              <a:rPr lang="ar-IQ" sz="2400" dirty="0" smtClean="0">
                <a:cs typeface="+mj-cs"/>
              </a:rPr>
              <a:t>ان </a:t>
            </a:r>
            <a:r>
              <a:rPr lang="ar-IQ" sz="2400" dirty="0">
                <a:cs typeface="+mj-cs"/>
              </a:rPr>
              <a:t>النباتات المذكرة تكون ذات جذور اكثر مقارنة بالنباتات المؤنثة</a:t>
            </a:r>
            <a:r>
              <a:rPr lang="ar-IQ" sz="2400" dirty="0" smtClean="0">
                <a:cs typeface="+mj-cs"/>
              </a:rPr>
              <a:t>,</a:t>
            </a:r>
          </a:p>
          <a:p>
            <a:pPr marL="176213" indent="-176213" algn="just" rtl="1">
              <a:lnSpc>
                <a:spcPct val="150000"/>
              </a:lnSpc>
              <a:buFontTx/>
              <a:buChar char="-"/>
            </a:pPr>
            <a:r>
              <a:rPr lang="ar-IQ" sz="2400" dirty="0" smtClean="0">
                <a:cs typeface="+mj-cs"/>
              </a:rPr>
              <a:t> </a:t>
            </a:r>
            <a:r>
              <a:rPr lang="ar-IQ" sz="2400" dirty="0">
                <a:cs typeface="+mj-cs"/>
              </a:rPr>
              <a:t>كما ان الجزء المغطى بالتربة هو سيقان ارضية وجذور شعرية ويكون نمو السيقان الهوائية من الجهة المواجهة لسطح التربة، ومن الجهة السفلى من السيقان الارضية تتكون الجذور </a:t>
            </a:r>
            <a:r>
              <a:rPr lang="ar-IQ" sz="2400" dirty="0" smtClean="0">
                <a:cs typeface="+mj-cs"/>
              </a:rPr>
              <a:t>اللحمية</a:t>
            </a:r>
          </a:p>
          <a:p>
            <a:pPr marL="176213" indent="-176213" algn="just" rtl="1">
              <a:lnSpc>
                <a:spcPct val="150000"/>
              </a:lnSpc>
              <a:buFontTx/>
              <a:buChar char="-"/>
            </a:pPr>
            <a:r>
              <a:rPr lang="ar-IQ" sz="2400" dirty="0" smtClean="0">
                <a:cs typeface="+mj-cs"/>
              </a:rPr>
              <a:t> </a:t>
            </a:r>
            <a:r>
              <a:rPr lang="ar-IQ" sz="2400" dirty="0">
                <a:cs typeface="+mj-cs"/>
              </a:rPr>
              <a:t>ويختلف تركيب الجذور اللحمية  حسب وقت التحليل</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7364392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الري</a:t>
            </a:r>
          </a:p>
          <a:p>
            <a:pPr marL="176213" indent="-176213" algn="just" rtl="1">
              <a:lnSpc>
                <a:spcPct val="150000"/>
              </a:lnSpc>
              <a:buFontTx/>
              <a:buChar char="-"/>
            </a:pPr>
            <a:r>
              <a:rPr lang="ar-IQ" sz="2400" dirty="0">
                <a:cs typeface="+mj-cs"/>
              </a:rPr>
              <a:t>يتحمل نبات </a:t>
            </a:r>
            <a:r>
              <a:rPr lang="ar-IQ" sz="2400" dirty="0" smtClean="0">
                <a:cs typeface="+mj-cs"/>
              </a:rPr>
              <a:t>الهليون العطش </a:t>
            </a:r>
            <a:r>
              <a:rPr lang="ar-IQ" sz="2400" dirty="0">
                <a:cs typeface="+mj-cs"/>
              </a:rPr>
              <a:t>اكثر من غيره من محاصيل الخضر وذلك لجذوره اللحمية التي تختزن الماء والغذاء وتغلغل بالتربة وتروي الارض بقدر </a:t>
            </a:r>
            <a:r>
              <a:rPr lang="ar-IQ" sz="2400" dirty="0" smtClean="0">
                <a:cs typeface="+mj-cs"/>
              </a:rPr>
              <a:t>ملئ </a:t>
            </a:r>
            <a:r>
              <a:rPr lang="ar-IQ" sz="2400" dirty="0">
                <a:cs typeface="+mj-cs"/>
              </a:rPr>
              <a:t>المسافات بين حبيبات التربة من سطح التربة الى العمق الذي تمتد اليه الجذور ولهذا تختلف كمية مياه الري باختلاف عمر النبات وغير ذلك من العوامل الاخرى </a:t>
            </a:r>
            <a:endParaRPr lang="ar-IQ" sz="2400" dirty="0" smtClean="0">
              <a:cs typeface="+mj-cs"/>
            </a:endParaRPr>
          </a:p>
          <a:p>
            <a:pPr marL="176213" indent="-176213" algn="just" rtl="1">
              <a:lnSpc>
                <a:spcPct val="150000"/>
              </a:lnSpc>
              <a:buFontTx/>
              <a:buChar char="-"/>
            </a:pPr>
            <a:r>
              <a:rPr lang="ar-IQ" sz="2400" dirty="0" smtClean="0">
                <a:cs typeface="+mj-cs"/>
              </a:rPr>
              <a:t>ولاتروى </a:t>
            </a:r>
            <a:r>
              <a:rPr lang="ar-IQ" sz="2400" dirty="0">
                <a:cs typeface="+mj-cs"/>
              </a:rPr>
              <a:t>النباتات اثناء الشتاء حيث تكون في طور </a:t>
            </a:r>
            <a:r>
              <a:rPr lang="ar-IQ" sz="2400" dirty="0" smtClean="0">
                <a:cs typeface="+mj-cs"/>
              </a:rPr>
              <a:t>سكون</a:t>
            </a:r>
          </a:p>
          <a:p>
            <a:pPr marL="176213" indent="-176213" algn="just" rtl="1">
              <a:lnSpc>
                <a:spcPct val="150000"/>
              </a:lnSpc>
              <a:buFontTx/>
              <a:buChar char="-"/>
            </a:pPr>
            <a:r>
              <a:rPr lang="ar-IQ" sz="2400" dirty="0" smtClean="0">
                <a:cs typeface="+mj-cs"/>
              </a:rPr>
              <a:t> </a:t>
            </a:r>
            <a:r>
              <a:rPr lang="ar-IQ" sz="2400" dirty="0">
                <a:cs typeface="+mj-cs"/>
              </a:rPr>
              <a:t>ويبدا ريها في اواخر الشتاء حسب درجة حرارة الجو بمنطقة الزراعة ونوع التربة </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4121875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التسميد</a:t>
            </a:r>
          </a:p>
          <a:p>
            <a:pPr marL="176213" indent="-176213" algn="just" rtl="1">
              <a:lnSpc>
                <a:spcPct val="150000"/>
              </a:lnSpc>
              <a:buFontTx/>
              <a:buChar char="-"/>
            </a:pPr>
            <a:r>
              <a:rPr lang="ar-IQ" sz="2400" dirty="0" smtClean="0">
                <a:cs typeface="+mj-cs"/>
              </a:rPr>
              <a:t>تسمد </a:t>
            </a:r>
            <a:r>
              <a:rPr lang="ar-IQ" sz="2400" dirty="0">
                <a:cs typeface="+mj-cs"/>
              </a:rPr>
              <a:t>النباتات ليكبر حجمها ويزداد النمو الخضري فتقوم بتمثيل الغذاء الذي يخزن اثناء الصيف والخريف في الجذور </a:t>
            </a:r>
            <a:r>
              <a:rPr lang="ar-IQ" sz="2400" dirty="0" smtClean="0">
                <a:cs typeface="+mj-cs"/>
              </a:rPr>
              <a:t>اللحمية، </a:t>
            </a:r>
          </a:p>
          <a:p>
            <a:pPr marL="176213" indent="-176213" algn="just" rtl="1">
              <a:lnSpc>
                <a:spcPct val="150000"/>
              </a:lnSpc>
              <a:buFontTx/>
              <a:buChar char="-"/>
            </a:pPr>
            <a:r>
              <a:rPr lang="ar-IQ" sz="2400" dirty="0" smtClean="0">
                <a:cs typeface="+mj-cs"/>
              </a:rPr>
              <a:t>ويقوم النبات </a:t>
            </a:r>
            <a:r>
              <a:rPr lang="ar-IQ" sz="2400" dirty="0">
                <a:cs typeface="+mj-cs"/>
              </a:rPr>
              <a:t>بتكوين المهاميز في الربيع التالي </a:t>
            </a:r>
            <a:endParaRPr lang="ar-IQ" sz="2400" dirty="0" smtClean="0">
              <a:cs typeface="+mj-cs"/>
            </a:endParaRPr>
          </a:p>
          <a:p>
            <a:pPr marL="176213" indent="-176213" algn="just" rtl="1">
              <a:lnSpc>
                <a:spcPct val="150000"/>
              </a:lnSpc>
              <a:buFontTx/>
              <a:buChar char="-"/>
            </a:pPr>
            <a:r>
              <a:rPr lang="ar-IQ" sz="2400" dirty="0" smtClean="0">
                <a:cs typeface="+mj-cs"/>
              </a:rPr>
              <a:t>ولهذا </a:t>
            </a:r>
            <a:r>
              <a:rPr lang="ar-IQ" sz="2400" dirty="0">
                <a:cs typeface="+mj-cs"/>
              </a:rPr>
              <a:t>تضاف الاسمدة الكيمياوية بعد الحصاد لتشجيع النمو الخضري للنبات فتزداد بذلك المواد الغذائية المختزنة لمحصول السنة القادمة</a:t>
            </a:r>
            <a:r>
              <a:rPr lang="ar-IQ" sz="2400" dirty="0" smtClean="0">
                <a:cs typeface="+mj-cs"/>
              </a:rPr>
              <a:t>.................. يتبع</a:t>
            </a:r>
            <a:endParaRPr lang="en-US" sz="2400" dirty="0">
              <a:cs typeface="+mj-cs"/>
            </a:endParaRPr>
          </a:p>
          <a:p>
            <a:pPr marL="176213" indent="-176213" algn="just" rtl="1">
              <a:buFontTx/>
              <a:buChar char="-"/>
            </a:pPr>
            <a:endParaRPr lang="ar-IQ" sz="2400" b="1" dirty="0" smtClean="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15597067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العزق</a:t>
            </a:r>
          </a:p>
          <a:p>
            <a:pPr marL="176213" indent="-176213" algn="just" rtl="1">
              <a:lnSpc>
                <a:spcPct val="150000"/>
              </a:lnSpc>
              <a:buFontTx/>
              <a:buChar char="-"/>
            </a:pPr>
            <a:r>
              <a:rPr lang="ar-IQ" sz="2400" dirty="0">
                <a:cs typeface="+mj-cs"/>
              </a:rPr>
              <a:t>تعزق الارض عزقا سطحيا خفيفا اثناء موسم الجمع لازالة </a:t>
            </a:r>
            <a:r>
              <a:rPr lang="ar-IQ" sz="2400" dirty="0" smtClean="0">
                <a:cs typeface="+mj-cs"/>
              </a:rPr>
              <a:t>الحشائش</a:t>
            </a:r>
          </a:p>
          <a:p>
            <a:pPr marL="176213" indent="-176213" algn="just" rtl="1">
              <a:lnSpc>
                <a:spcPct val="150000"/>
              </a:lnSpc>
              <a:buFontTx/>
              <a:buChar char="-"/>
            </a:pPr>
            <a:r>
              <a:rPr lang="ar-IQ" sz="2400" dirty="0" smtClean="0">
                <a:cs typeface="+mj-cs"/>
              </a:rPr>
              <a:t> </a:t>
            </a:r>
            <a:r>
              <a:rPr lang="ar-IQ" sz="2400" dirty="0">
                <a:cs typeface="+mj-cs"/>
              </a:rPr>
              <a:t>ويستمر العزق بعد الحصاد حتى لاتنافس الحشائش النبات على الماء والغذاء والضوء </a:t>
            </a:r>
            <a:r>
              <a:rPr lang="ar-IQ" sz="2400" dirty="0" smtClean="0">
                <a:cs typeface="+mj-cs"/>
              </a:rPr>
              <a:t>ويجب </a:t>
            </a:r>
            <a:r>
              <a:rPr lang="ar-IQ" sz="2400" dirty="0">
                <a:cs typeface="+mj-cs"/>
              </a:rPr>
              <a:t>ان يكون بين الخطوط حتى لاتحدث اضرار للاقراص </a:t>
            </a:r>
            <a:endParaRPr lang="ar-IQ" sz="2400" dirty="0" smtClean="0">
              <a:cs typeface="+mj-cs"/>
            </a:endParaRPr>
          </a:p>
          <a:p>
            <a:pPr marL="176213" indent="-176213" algn="just" rtl="1">
              <a:lnSpc>
                <a:spcPct val="150000"/>
              </a:lnSpc>
              <a:buFontTx/>
              <a:buChar char="-"/>
            </a:pPr>
            <a:r>
              <a:rPr lang="ar-IQ" sz="2400" dirty="0" smtClean="0">
                <a:cs typeface="+mj-cs"/>
              </a:rPr>
              <a:t>ويمكن </a:t>
            </a:r>
            <a:r>
              <a:rPr lang="ar-IQ" sz="2400" dirty="0">
                <a:cs typeface="+mj-cs"/>
              </a:rPr>
              <a:t>استخدام بعض المواد الكيمياويه لهذا الغرض</a:t>
            </a:r>
            <a:r>
              <a:rPr lang="ar-IQ" sz="2400" dirty="0" smtClean="0">
                <a:cs typeface="+mj-cs"/>
              </a:rPr>
              <a:t>................. يتبع</a:t>
            </a:r>
            <a:endParaRPr lang="ar-IQ" sz="2400" b="1" dirty="0" smtClean="0">
              <a:cs typeface="+mj-cs"/>
            </a:endParaRPr>
          </a:p>
          <a:p>
            <a:pPr marL="176213" indent="-176213" algn="just" rtl="1">
              <a:buFontTx/>
              <a:buChar char="-"/>
            </a:pPr>
            <a:endParaRPr lang="ar-IQ" sz="2400" b="1" dirty="0" smtClean="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35564622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t>التبييض </a:t>
            </a:r>
            <a:r>
              <a:rPr lang="en-US" sz="2400" b="1" dirty="0" err="1" smtClean="0"/>
              <a:t>Banching</a:t>
            </a:r>
            <a:endParaRPr lang="ar-IQ" sz="2400" b="1" dirty="0" smtClean="0"/>
          </a:p>
          <a:p>
            <a:pPr marL="176213" indent="-176213" algn="just" rtl="1">
              <a:lnSpc>
                <a:spcPct val="150000"/>
              </a:lnSpc>
              <a:buFontTx/>
              <a:buChar char="-"/>
            </a:pPr>
            <a:r>
              <a:rPr lang="ar-IQ" sz="2400" dirty="0">
                <a:cs typeface="+mj-cs"/>
              </a:rPr>
              <a:t>للحصول على هليون ابيض يكوم التراب فوق الاقراص بارتفاع </a:t>
            </a:r>
            <a:r>
              <a:rPr lang="en-US" sz="2400" dirty="0">
                <a:cs typeface="+mj-cs"/>
              </a:rPr>
              <a:t>25 </a:t>
            </a:r>
            <a:r>
              <a:rPr lang="ar-IQ" sz="2400" dirty="0">
                <a:cs typeface="+mj-cs"/>
              </a:rPr>
              <a:t>– </a:t>
            </a:r>
            <a:r>
              <a:rPr lang="en-US" sz="2400" dirty="0">
                <a:cs typeface="+mj-cs"/>
              </a:rPr>
              <a:t>30</a:t>
            </a:r>
            <a:r>
              <a:rPr lang="ar-IQ" sz="2400" dirty="0">
                <a:cs typeface="+mj-cs"/>
              </a:rPr>
              <a:t> سم قبل موسم جمع المحصول </a:t>
            </a:r>
            <a:endParaRPr lang="ar-IQ" sz="2400" dirty="0" smtClean="0">
              <a:cs typeface="+mj-cs"/>
            </a:endParaRPr>
          </a:p>
          <a:p>
            <a:pPr marL="176213" indent="-176213" algn="just" rtl="1">
              <a:lnSpc>
                <a:spcPct val="150000"/>
              </a:lnSpc>
              <a:buFontTx/>
              <a:buChar char="-"/>
            </a:pPr>
            <a:r>
              <a:rPr lang="ar-IQ" sz="2400" dirty="0" smtClean="0">
                <a:cs typeface="+mj-cs"/>
              </a:rPr>
              <a:t>ويكون </a:t>
            </a:r>
            <a:r>
              <a:rPr lang="ar-IQ" sz="2400" dirty="0">
                <a:cs typeface="+mj-cs"/>
              </a:rPr>
              <a:t>العزق سطحيا لازالة الحشائش وسد الشقوق في التربة</a:t>
            </a:r>
            <a:r>
              <a:rPr lang="ar-IQ" sz="2400" dirty="0" smtClean="0">
                <a:cs typeface="+mj-cs"/>
              </a:rPr>
              <a:t>............... يتبع</a:t>
            </a:r>
            <a:endParaRPr lang="en-US" sz="2400" dirty="0">
              <a:cs typeface="+mj-cs"/>
            </a:endParaRPr>
          </a:p>
          <a:p>
            <a:pPr marL="176213" indent="-176213" algn="just" rtl="1">
              <a:buFontTx/>
              <a:buChar char="-"/>
            </a:pPr>
            <a:endParaRPr lang="ar-IQ" sz="2400" b="1" dirty="0" smtClean="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23296004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a:cs typeface="+mj-cs"/>
              </a:rPr>
              <a:t>الهليون الابيض </a:t>
            </a:r>
            <a:r>
              <a:rPr lang="ar-IQ" sz="2400" b="1" dirty="0" smtClean="0">
                <a:cs typeface="+mj-cs"/>
              </a:rPr>
              <a:t>والاخضر</a:t>
            </a:r>
          </a:p>
          <a:p>
            <a:pPr marL="176213" indent="-176213" algn="just" rtl="1">
              <a:lnSpc>
                <a:spcPct val="150000"/>
              </a:lnSpc>
              <a:buFontTx/>
              <a:buChar char="-"/>
            </a:pPr>
            <a:r>
              <a:rPr lang="ar-IQ" sz="2400" dirty="0">
                <a:cs typeface="+mj-cs"/>
              </a:rPr>
              <a:t>تعطي الاقراص المدفونة تحت اكوام التراب مهاميز اكبر حجما واقل عددا من تلك التي لم تجر لها عملية التبييض</a:t>
            </a:r>
            <a:r>
              <a:rPr lang="ar-IQ" sz="2400" dirty="0" smtClean="0">
                <a:cs typeface="+mj-cs"/>
              </a:rPr>
              <a:t>,</a:t>
            </a:r>
          </a:p>
          <a:p>
            <a:pPr marL="176213" indent="-176213" algn="just" rtl="1">
              <a:lnSpc>
                <a:spcPct val="150000"/>
              </a:lnSpc>
              <a:buFontTx/>
              <a:buChar char="-"/>
            </a:pPr>
            <a:r>
              <a:rPr lang="ar-IQ" sz="2400" dirty="0" smtClean="0">
                <a:cs typeface="+mj-cs"/>
              </a:rPr>
              <a:t> </a:t>
            </a:r>
            <a:r>
              <a:rPr lang="ar-IQ" sz="2400" dirty="0">
                <a:cs typeface="+mj-cs"/>
              </a:rPr>
              <a:t>وتكون مهاميز الهليون المبيض اسمك من الهليون الاخضر </a:t>
            </a:r>
            <a:endParaRPr lang="ar-IQ" sz="2400" dirty="0" smtClean="0">
              <a:cs typeface="+mj-cs"/>
            </a:endParaRPr>
          </a:p>
          <a:p>
            <a:pPr marL="176213" indent="-176213" algn="just" rtl="1">
              <a:lnSpc>
                <a:spcPct val="150000"/>
              </a:lnSpc>
              <a:buFontTx/>
              <a:buChar char="-"/>
            </a:pPr>
            <a:r>
              <a:rPr lang="ar-IQ" sz="2400" dirty="0" smtClean="0">
                <a:cs typeface="+mj-cs"/>
              </a:rPr>
              <a:t>الا </a:t>
            </a:r>
            <a:r>
              <a:rPr lang="ar-IQ" sz="2400" dirty="0">
                <a:cs typeface="+mj-cs"/>
              </a:rPr>
              <a:t>ان طعم الهليون الاخضر </a:t>
            </a:r>
            <a:r>
              <a:rPr lang="ar-IQ" sz="2400" dirty="0" smtClean="0">
                <a:cs typeface="+mj-cs"/>
              </a:rPr>
              <a:t>افضل </a:t>
            </a:r>
          </a:p>
          <a:p>
            <a:pPr marL="176213" indent="-176213" algn="just" rtl="1">
              <a:lnSpc>
                <a:spcPct val="150000"/>
              </a:lnSpc>
              <a:buFontTx/>
              <a:buChar char="-"/>
            </a:pPr>
            <a:r>
              <a:rPr lang="ar-IQ" sz="2400" dirty="0" smtClean="0">
                <a:cs typeface="+mj-cs"/>
              </a:rPr>
              <a:t>كما </a:t>
            </a:r>
            <a:r>
              <a:rPr lang="ar-IQ" sz="2400" dirty="0">
                <a:cs typeface="+mj-cs"/>
              </a:rPr>
              <a:t>ان قيمته الغذائية مرتفعة لاحتوائها على كمية عالية من فيتامين </a:t>
            </a:r>
            <a:r>
              <a:rPr lang="en-US" sz="2400" dirty="0">
                <a:cs typeface="+mj-cs"/>
              </a:rPr>
              <a:t>A</a:t>
            </a:r>
            <a:r>
              <a:rPr lang="ar-IQ" sz="2400" dirty="0" smtClean="0">
                <a:cs typeface="+mj-cs"/>
              </a:rPr>
              <a:t>........ يتبع</a:t>
            </a:r>
            <a:endParaRPr lang="ar-IQ" sz="2400" b="1" dirty="0" smtClean="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15036875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92500"/>
          </a:bodyPr>
          <a:lstStyle/>
          <a:p>
            <a:pPr marL="176213" indent="-176213" algn="just" rtl="1">
              <a:buFontTx/>
              <a:buChar char="-"/>
            </a:pPr>
            <a:r>
              <a:rPr lang="ar-IQ" sz="2400" b="1" dirty="0" smtClean="0">
                <a:cs typeface="+mj-cs"/>
              </a:rPr>
              <a:t>النضج و الحصاد</a:t>
            </a:r>
          </a:p>
          <a:p>
            <a:pPr marL="176213" indent="-176213" algn="just" rtl="1">
              <a:lnSpc>
                <a:spcPct val="150000"/>
              </a:lnSpc>
              <a:buFontTx/>
              <a:buChar char="-"/>
            </a:pPr>
            <a:r>
              <a:rPr lang="ar-IQ" sz="2400" dirty="0">
                <a:cs typeface="+mj-cs"/>
              </a:rPr>
              <a:t> يبدا الهليون في النمو عندما تبدا حرارة الجو بالارتفاع في الربيع ويكون ذلك في اواخر شباط واوائل اذار حسب المنطقة، </a:t>
            </a:r>
            <a:endParaRPr lang="ar-IQ" sz="2400" dirty="0" smtClean="0">
              <a:cs typeface="+mj-cs"/>
            </a:endParaRPr>
          </a:p>
          <a:p>
            <a:pPr marL="176213" indent="-176213" algn="just" rtl="1">
              <a:lnSpc>
                <a:spcPct val="150000"/>
              </a:lnSpc>
              <a:buFontTx/>
              <a:buChar char="-"/>
            </a:pPr>
            <a:r>
              <a:rPr lang="ar-IQ" sz="2400" dirty="0" smtClean="0">
                <a:cs typeface="+mj-cs"/>
              </a:rPr>
              <a:t>وتجمع </a:t>
            </a:r>
            <a:r>
              <a:rPr lang="ar-IQ" sz="2400" dirty="0">
                <a:cs typeface="+mj-cs"/>
              </a:rPr>
              <a:t>المهاميز عندما تبلغ حجما مناسبا اي عندما يصل طولها </a:t>
            </a:r>
            <a:r>
              <a:rPr lang="en-US" sz="2400" dirty="0">
                <a:cs typeface="+mj-cs"/>
              </a:rPr>
              <a:t>18</a:t>
            </a:r>
            <a:r>
              <a:rPr lang="ar-IQ" sz="2400" dirty="0">
                <a:cs typeface="+mj-cs"/>
              </a:rPr>
              <a:t> – </a:t>
            </a:r>
            <a:r>
              <a:rPr lang="en-US" sz="2400" dirty="0">
                <a:cs typeface="+mj-cs"/>
              </a:rPr>
              <a:t>22</a:t>
            </a:r>
            <a:r>
              <a:rPr lang="ar-IQ" sz="2400" dirty="0">
                <a:cs typeface="+mj-cs"/>
              </a:rPr>
              <a:t>سم ويجب الا تترك لتستطيل اكثر من ذلك كثير لانها رفيعة وترتفع فيها نسبة الالياف وتميل للتفرع، </a:t>
            </a:r>
            <a:endParaRPr lang="ar-IQ" sz="2400" dirty="0" smtClean="0">
              <a:cs typeface="+mj-cs"/>
            </a:endParaRPr>
          </a:p>
          <a:p>
            <a:pPr marL="176213" indent="-176213" algn="just" rtl="1">
              <a:lnSpc>
                <a:spcPct val="150000"/>
              </a:lnSpc>
              <a:buFontTx/>
              <a:buChar char="-"/>
            </a:pPr>
            <a:r>
              <a:rPr lang="ar-IQ" sz="2400" dirty="0" smtClean="0">
                <a:cs typeface="+mj-cs"/>
              </a:rPr>
              <a:t>ويستمر </a:t>
            </a:r>
            <a:r>
              <a:rPr lang="ar-IQ" sz="2400" dirty="0">
                <a:cs typeface="+mj-cs"/>
              </a:rPr>
              <a:t>جني المحصول من </a:t>
            </a:r>
            <a:r>
              <a:rPr lang="en-US" sz="2400" dirty="0">
                <a:cs typeface="+mj-cs"/>
              </a:rPr>
              <a:t>1</a:t>
            </a:r>
            <a:r>
              <a:rPr lang="ar-IQ" sz="2400" dirty="0">
                <a:cs typeface="+mj-cs"/>
              </a:rPr>
              <a:t> – </a:t>
            </a:r>
            <a:r>
              <a:rPr lang="en-US" sz="2400" dirty="0">
                <a:cs typeface="+mj-cs"/>
              </a:rPr>
              <a:t>3 </a:t>
            </a:r>
            <a:r>
              <a:rPr lang="ar-IQ" sz="2400" dirty="0">
                <a:cs typeface="+mj-cs"/>
              </a:rPr>
              <a:t>أشهر ابتداءا من اوائل اذار الى اواخر </a:t>
            </a:r>
            <a:r>
              <a:rPr lang="ar-IQ" sz="2400" dirty="0" smtClean="0">
                <a:cs typeface="+mj-cs"/>
              </a:rPr>
              <a:t>مايس</a:t>
            </a:r>
          </a:p>
          <a:p>
            <a:pPr marL="176213" indent="-176213" algn="just" rtl="1">
              <a:lnSpc>
                <a:spcPct val="150000"/>
              </a:lnSpc>
              <a:buFontTx/>
              <a:buChar char="-"/>
            </a:pPr>
            <a:r>
              <a:rPr lang="ar-IQ" sz="2400" dirty="0" smtClean="0">
                <a:cs typeface="+mj-cs"/>
              </a:rPr>
              <a:t> </a:t>
            </a:r>
            <a:r>
              <a:rPr lang="ar-IQ" sz="2400" dirty="0">
                <a:cs typeface="+mj-cs"/>
              </a:rPr>
              <a:t>ويتوقف طول مدة الجمع على قوة النباتات وعمر المزرعة، </a:t>
            </a:r>
            <a:endParaRPr lang="ar-IQ" sz="2400" dirty="0" smtClean="0">
              <a:cs typeface="+mj-cs"/>
            </a:endParaRPr>
          </a:p>
          <a:p>
            <a:pPr marL="176213" indent="-176213" algn="just" rtl="1">
              <a:lnSpc>
                <a:spcPct val="150000"/>
              </a:lnSpc>
              <a:buFontTx/>
              <a:buChar char="-"/>
            </a:pPr>
            <a:r>
              <a:rPr lang="ar-IQ" sz="2400" dirty="0" smtClean="0">
                <a:cs typeface="+mj-cs"/>
              </a:rPr>
              <a:t>ويكون </a:t>
            </a:r>
            <a:r>
              <a:rPr lang="ar-IQ" sz="2400" dirty="0">
                <a:cs typeface="+mj-cs"/>
              </a:rPr>
              <a:t>الحصاد كل يومين وتطول المدة في الجو البارد فتجمع كل </a:t>
            </a:r>
            <a:r>
              <a:rPr lang="en-US" sz="2400" dirty="0">
                <a:cs typeface="+mj-cs"/>
              </a:rPr>
              <a:t>3</a:t>
            </a:r>
            <a:r>
              <a:rPr lang="ar-IQ" sz="2400" dirty="0">
                <a:cs typeface="+mj-cs"/>
              </a:rPr>
              <a:t> – </a:t>
            </a:r>
            <a:r>
              <a:rPr lang="en-US" sz="2400" dirty="0">
                <a:cs typeface="+mj-cs"/>
              </a:rPr>
              <a:t>4 </a:t>
            </a:r>
            <a:r>
              <a:rPr lang="ar-IQ" sz="2400" dirty="0">
                <a:cs typeface="+mj-cs"/>
              </a:rPr>
              <a:t>أيام</a:t>
            </a:r>
            <a:endParaRPr lang="ar-IQ" sz="2400" b="1" dirty="0" smtClean="0">
              <a:cs typeface="+mj-cs"/>
            </a:endParaRPr>
          </a:p>
          <a:p>
            <a:pPr marL="176213" indent="-176213" algn="just" rtl="1">
              <a:buFontTx/>
              <a:buChar char="-"/>
            </a:pPr>
            <a:endParaRPr lang="ar-IQ" sz="2400" b="1" dirty="0" smtClean="0">
              <a:cs typeface="+mj-cs"/>
            </a:endParaRPr>
          </a:p>
        </p:txBody>
      </p:sp>
    </p:spTree>
    <p:extLst>
      <p:ext uri="{BB962C8B-B14F-4D97-AF65-F5344CB8AC3E}">
        <p14:creationId xmlns:p14="http://schemas.microsoft.com/office/powerpoint/2010/main" val="2559510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92500" lnSpcReduction="20000"/>
          </a:bodyPr>
          <a:lstStyle/>
          <a:p>
            <a:pPr marL="176213" indent="-176213" algn="just" rtl="1">
              <a:buFontTx/>
              <a:buChar char="-"/>
            </a:pPr>
            <a:r>
              <a:rPr lang="ar-IQ" sz="2400" b="1" dirty="0" smtClean="0">
                <a:cs typeface="+mj-cs"/>
              </a:rPr>
              <a:t>النضج و الحصاد</a:t>
            </a:r>
            <a:endParaRPr lang="ar-IQ" sz="2400" b="1" dirty="0">
              <a:cs typeface="+mj-cs"/>
            </a:endParaRPr>
          </a:p>
          <a:p>
            <a:pPr marL="176213" indent="-176213" algn="just" rtl="1">
              <a:lnSpc>
                <a:spcPct val="160000"/>
              </a:lnSpc>
              <a:buFontTx/>
              <a:buChar char="-"/>
            </a:pPr>
            <a:r>
              <a:rPr lang="ar-IQ" sz="2400" dirty="0">
                <a:cs typeface="+mj-cs"/>
              </a:rPr>
              <a:t>ويجب ان تجري عملية الحصاد يوميا اثناء الجو الحار في نهاية موسم الجمع </a:t>
            </a:r>
            <a:endParaRPr lang="ar-IQ" sz="2400" dirty="0" smtClean="0">
              <a:cs typeface="+mj-cs"/>
            </a:endParaRPr>
          </a:p>
          <a:p>
            <a:pPr marL="176213" indent="-176213" algn="just" rtl="1">
              <a:lnSpc>
                <a:spcPct val="160000"/>
              </a:lnSpc>
              <a:buFontTx/>
              <a:buChar char="-"/>
            </a:pPr>
            <a:r>
              <a:rPr lang="ar-IQ" sz="2400" dirty="0" smtClean="0">
                <a:cs typeface="+mj-cs"/>
              </a:rPr>
              <a:t>ويفضل </a:t>
            </a:r>
            <a:r>
              <a:rPr lang="ar-IQ" sz="2400" dirty="0">
                <a:cs typeface="+mj-cs"/>
              </a:rPr>
              <a:t>ان يكون وقت الحصاد في الصباح الباكر حتى يمكن ارسالها للاسواق في اليوم نفسه  لضمان عدم استطالتها وتدهور نوعيتها لان المهاميز عبارة عن افرع تحتوي على انسجة نشطة النمو</a:t>
            </a:r>
            <a:r>
              <a:rPr lang="ar-IQ" sz="2400" dirty="0" smtClean="0">
                <a:cs typeface="+mj-cs"/>
              </a:rPr>
              <a:t>،</a:t>
            </a:r>
          </a:p>
          <a:p>
            <a:pPr marL="176213" indent="-176213" algn="just" rtl="1">
              <a:lnSpc>
                <a:spcPct val="160000"/>
              </a:lnSpc>
              <a:buFontTx/>
              <a:buChar char="-"/>
            </a:pPr>
            <a:r>
              <a:rPr lang="ar-IQ" sz="2400" dirty="0" smtClean="0">
                <a:cs typeface="+mj-cs"/>
              </a:rPr>
              <a:t> </a:t>
            </a:r>
            <a:r>
              <a:rPr lang="ar-IQ" sz="2400" dirty="0">
                <a:cs typeface="+mj-cs"/>
              </a:rPr>
              <a:t>وتقطع  الخضراء منها عندما يصل طولها </a:t>
            </a:r>
            <a:r>
              <a:rPr lang="en-US" sz="2400" dirty="0">
                <a:cs typeface="+mj-cs"/>
              </a:rPr>
              <a:t>18</a:t>
            </a:r>
            <a:r>
              <a:rPr lang="ar-IQ" sz="2400" dirty="0">
                <a:cs typeface="+mj-cs"/>
              </a:rPr>
              <a:t> – </a:t>
            </a:r>
            <a:r>
              <a:rPr lang="en-US" sz="2400" dirty="0">
                <a:cs typeface="+mj-cs"/>
              </a:rPr>
              <a:t>22</a:t>
            </a:r>
            <a:r>
              <a:rPr lang="ar-IQ" sz="2400" dirty="0">
                <a:cs typeface="+mj-cs"/>
              </a:rPr>
              <a:t>سم فوق سطح التربة بواسطة سكينة خاصة من تحت سطح التربة بحوالي </a:t>
            </a:r>
            <a:r>
              <a:rPr lang="en-US" sz="2400" dirty="0">
                <a:cs typeface="+mj-cs"/>
              </a:rPr>
              <a:t>2</a:t>
            </a:r>
            <a:r>
              <a:rPr lang="ar-IQ" sz="2400" dirty="0">
                <a:cs typeface="+mj-cs"/>
              </a:rPr>
              <a:t> – </a:t>
            </a:r>
            <a:r>
              <a:rPr lang="en-US" sz="2400" dirty="0">
                <a:cs typeface="+mj-cs"/>
              </a:rPr>
              <a:t>4 </a:t>
            </a:r>
            <a:r>
              <a:rPr lang="ar-IQ" sz="2400" dirty="0">
                <a:cs typeface="+mj-cs"/>
              </a:rPr>
              <a:t>سم </a:t>
            </a:r>
            <a:endParaRPr lang="ar-IQ" sz="2400" dirty="0" smtClean="0">
              <a:cs typeface="+mj-cs"/>
            </a:endParaRPr>
          </a:p>
          <a:p>
            <a:pPr marL="176213" indent="-176213" algn="just" rtl="1">
              <a:lnSpc>
                <a:spcPct val="160000"/>
              </a:lnSpc>
              <a:buFontTx/>
              <a:buChar char="-"/>
            </a:pPr>
            <a:r>
              <a:rPr lang="ar-IQ" sz="2400" dirty="0" smtClean="0">
                <a:cs typeface="+mj-cs"/>
              </a:rPr>
              <a:t>ثم </a:t>
            </a:r>
            <a:r>
              <a:rPr lang="ar-IQ" sz="2400" dirty="0">
                <a:cs typeface="+mj-cs"/>
              </a:rPr>
              <a:t>تفرز وتدرج حسب صفاتها بحيث تزال المصابة والملتوية والمجروحة وتدرج الباقية حسب القطر وتحزم بحيث تكون متساوية في الطول. </a:t>
            </a:r>
            <a:endParaRPr lang="ar-IQ" sz="2400" b="1" dirty="0" smtClean="0">
              <a:cs typeface="+mj-cs"/>
            </a:endParaRPr>
          </a:p>
        </p:txBody>
      </p:sp>
    </p:spTree>
    <p:extLst>
      <p:ext uri="{BB962C8B-B14F-4D97-AF65-F5344CB8AC3E}">
        <p14:creationId xmlns:p14="http://schemas.microsoft.com/office/powerpoint/2010/main" val="23470078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النضج و الحصاد</a:t>
            </a:r>
          </a:p>
          <a:p>
            <a:pPr marL="176213" indent="-176213" algn="just" rtl="1">
              <a:lnSpc>
                <a:spcPct val="170000"/>
              </a:lnSpc>
              <a:buFontTx/>
              <a:buChar char="-"/>
            </a:pPr>
            <a:r>
              <a:rPr lang="ar-IQ" sz="2400" dirty="0">
                <a:cs typeface="+mj-cs"/>
              </a:rPr>
              <a:t> يتراوح محصول الدونم </a:t>
            </a:r>
            <a:r>
              <a:rPr lang="en-US" sz="2400" dirty="0">
                <a:cs typeface="+mj-cs"/>
              </a:rPr>
              <a:t>1000 – 600 </a:t>
            </a:r>
            <a:r>
              <a:rPr lang="ar-IQ" sz="2400" dirty="0">
                <a:cs typeface="+mj-cs"/>
              </a:rPr>
              <a:t> كغم </a:t>
            </a:r>
            <a:endParaRPr lang="ar-IQ" sz="2400" dirty="0" smtClean="0">
              <a:cs typeface="+mj-cs"/>
            </a:endParaRPr>
          </a:p>
          <a:p>
            <a:pPr marL="176213" indent="-176213" algn="just" rtl="1">
              <a:lnSpc>
                <a:spcPct val="170000"/>
              </a:lnSpc>
              <a:buFontTx/>
              <a:buChar char="-"/>
            </a:pPr>
            <a:r>
              <a:rPr lang="ar-IQ" sz="2400" dirty="0" smtClean="0">
                <a:cs typeface="+mj-cs"/>
              </a:rPr>
              <a:t>ويبدأ </a:t>
            </a:r>
            <a:r>
              <a:rPr lang="ar-IQ" sz="2400" dirty="0">
                <a:cs typeface="+mj-cs"/>
              </a:rPr>
              <a:t>حصاد المحصول ابتداء من السنة الثانية من الزراعة في المكان </a:t>
            </a:r>
            <a:r>
              <a:rPr lang="ar-IQ" sz="2400" dirty="0" smtClean="0">
                <a:cs typeface="+mj-cs"/>
              </a:rPr>
              <a:t>المستديم</a:t>
            </a:r>
          </a:p>
          <a:p>
            <a:pPr marL="176213" indent="-176213" algn="just" rtl="1">
              <a:lnSpc>
                <a:spcPct val="170000"/>
              </a:lnSpc>
              <a:buFontTx/>
              <a:buChar char="-"/>
            </a:pPr>
            <a:r>
              <a:rPr lang="ar-IQ" sz="2400" dirty="0" smtClean="0">
                <a:cs typeface="+mj-cs"/>
              </a:rPr>
              <a:t> </a:t>
            </a:r>
            <a:r>
              <a:rPr lang="ar-IQ" sz="2400" dirty="0">
                <a:cs typeface="+mj-cs"/>
              </a:rPr>
              <a:t>وتستمر المزرعة في اعطاء المحصول لمدة عشر سنوات او اكثر اذا كانت العناية بها كافية ومسمدة جيدا، </a:t>
            </a:r>
            <a:endParaRPr lang="ar-IQ" sz="2400" dirty="0" smtClean="0">
              <a:cs typeface="+mj-cs"/>
            </a:endParaRPr>
          </a:p>
          <a:p>
            <a:pPr marL="176213" indent="-176213" algn="just" rtl="1">
              <a:lnSpc>
                <a:spcPct val="170000"/>
              </a:lnSpc>
              <a:buFontTx/>
              <a:buChar char="-"/>
            </a:pPr>
            <a:r>
              <a:rPr lang="ar-IQ" sz="2400" dirty="0" smtClean="0">
                <a:cs typeface="+mj-cs"/>
              </a:rPr>
              <a:t>ويفضل </a:t>
            </a:r>
            <a:r>
              <a:rPr lang="ar-IQ" sz="2400" dirty="0">
                <a:cs typeface="+mj-cs"/>
              </a:rPr>
              <a:t>حصاد المهاميز لمدة </a:t>
            </a:r>
            <a:r>
              <a:rPr lang="en-US" sz="2400" dirty="0">
                <a:cs typeface="+mj-cs"/>
              </a:rPr>
              <a:t>4 – 3 </a:t>
            </a:r>
            <a:r>
              <a:rPr lang="ar-IQ" sz="2400" dirty="0">
                <a:cs typeface="+mj-cs"/>
              </a:rPr>
              <a:t> أسابيع في السنة الثانية و </a:t>
            </a:r>
            <a:r>
              <a:rPr lang="en-US" sz="2400" dirty="0">
                <a:cs typeface="+mj-cs"/>
              </a:rPr>
              <a:t>10 – 8 </a:t>
            </a:r>
            <a:r>
              <a:rPr lang="ar-IQ" sz="2400" dirty="0">
                <a:cs typeface="+mj-cs"/>
              </a:rPr>
              <a:t> أسابيع في السنة الثالثة وتطول فترة الحصاد حتى تصبح اسبوع في السنين التالية </a:t>
            </a:r>
            <a:endParaRPr lang="ar-IQ" sz="2400" dirty="0" smtClean="0">
              <a:cs typeface="+mj-cs"/>
            </a:endParaRPr>
          </a:p>
        </p:txBody>
      </p:sp>
    </p:spTree>
    <p:extLst>
      <p:ext uri="{BB962C8B-B14F-4D97-AF65-F5344CB8AC3E}">
        <p14:creationId xmlns:p14="http://schemas.microsoft.com/office/powerpoint/2010/main" val="2322658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lstStyle/>
          <a:p>
            <a:pPr marL="0" indent="0" algn="just" rtl="1">
              <a:lnSpc>
                <a:spcPct val="150000"/>
              </a:lnSpc>
              <a:buNone/>
            </a:pPr>
            <a:r>
              <a:rPr lang="ar-IQ" b="1" dirty="0" smtClean="0">
                <a:cs typeface="+mj-cs"/>
              </a:rPr>
              <a:t>-الاسم </a:t>
            </a:r>
            <a:r>
              <a:rPr lang="ar-IQ" b="1" dirty="0">
                <a:cs typeface="+mj-cs"/>
              </a:rPr>
              <a:t>الانكليزي</a:t>
            </a:r>
            <a:r>
              <a:rPr lang="ar-IQ" dirty="0">
                <a:cs typeface="+mj-cs"/>
              </a:rPr>
              <a:t> : </a:t>
            </a:r>
            <a:r>
              <a:rPr lang="en-US" b="1" dirty="0" err="1">
                <a:cs typeface="+mj-cs"/>
              </a:rPr>
              <a:t>Asperagus</a:t>
            </a:r>
            <a:r>
              <a:rPr lang="ar-IQ" b="1" dirty="0">
                <a:cs typeface="+mj-cs"/>
              </a:rPr>
              <a:t> </a:t>
            </a:r>
            <a:endParaRPr lang="en-US" dirty="0">
              <a:cs typeface="+mj-cs"/>
            </a:endParaRPr>
          </a:p>
          <a:p>
            <a:pPr marL="0" indent="0" algn="just" rtl="1">
              <a:lnSpc>
                <a:spcPct val="150000"/>
              </a:lnSpc>
              <a:buNone/>
            </a:pPr>
            <a:r>
              <a:rPr lang="ar-IQ" b="1" dirty="0" smtClean="0">
                <a:cs typeface="+mj-cs"/>
              </a:rPr>
              <a:t>-الاسم </a:t>
            </a:r>
            <a:r>
              <a:rPr lang="ar-IQ" b="1" dirty="0">
                <a:cs typeface="+mj-cs"/>
              </a:rPr>
              <a:t>العلمي    : </a:t>
            </a:r>
            <a:r>
              <a:rPr lang="en-US" b="1" i="1" dirty="0" err="1">
                <a:cs typeface="+mj-cs"/>
              </a:rPr>
              <a:t>Asperagus</a:t>
            </a:r>
            <a:r>
              <a:rPr lang="en-US" b="1" i="1" dirty="0">
                <a:cs typeface="+mj-cs"/>
              </a:rPr>
              <a:t> </a:t>
            </a:r>
            <a:r>
              <a:rPr lang="en-US" b="1" i="1" dirty="0" err="1">
                <a:cs typeface="+mj-cs"/>
              </a:rPr>
              <a:t>officinalts</a:t>
            </a:r>
            <a:r>
              <a:rPr lang="ar-IQ" b="1" i="1" dirty="0">
                <a:cs typeface="+mj-cs"/>
              </a:rPr>
              <a:t> </a:t>
            </a:r>
            <a:endParaRPr lang="en-US" dirty="0">
              <a:cs typeface="+mj-cs"/>
            </a:endParaRPr>
          </a:p>
          <a:p>
            <a:pPr marL="0" indent="0" algn="just" rtl="1">
              <a:lnSpc>
                <a:spcPct val="150000"/>
              </a:lnSpc>
              <a:buNone/>
            </a:pPr>
            <a:r>
              <a:rPr lang="ar-IQ" b="1" dirty="0" smtClean="0">
                <a:cs typeface="+mj-cs"/>
              </a:rPr>
              <a:t>-العائله </a:t>
            </a:r>
            <a:r>
              <a:rPr lang="ar-IQ" b="1" dirty="0">
                <a:cs typeface="+mj-cs"/>
              </a:rPr>
              <a:t>الزنبقية</a:t>
            </a:r>
            <a:r>
              <a:rPr lang="ar-IQ" b="1" i="1" dirty="0">
                <a:cs typeface="+mj-cs"/>
              </a:rPr>
              <a:t>  </a:t>
            </a:r>
            <a:r>
              <a:rPr lang="ar-IQ" b="1" dirty="0">
                <a:cs typeface="+mj-cs"/>
              </a:rPr>
              <a:t>: </a:t>
            </a:r>
            <a:r>
              <a:rPr lang="en-US" b="1" dirty="0" err="1">
                <a:cs typeface="+mj-cs"/>
              </a:rPr>
              <a:t>Liliaceae</a:t>
            </a:r>
            <a:r>
              <a:rPr lang="en-US" b="1" dirty="0">
                <a:cs typeface="+mj-cs"/>
              </a:rPr>
              <a:t> </a:t>
            </a:r>
            <a:endParaRPr lang="en-US" dirty="0">
              <a:cs typeface="+mj-cs"/>
            </a:endParaRPr>
          </a:p>
          <a:p>
            <a:pPr algn="r" rtl="1"/>
            <a:endParaRPr lang="ar-IQ" dirty="0"/>
          </a:p>
        </p:txBody>
      </p:sp>
    </p:spTree>
    <p:extLst>
      <p:ext uri="{BB962C8B-B14F-4D97-AF65-F5344CB8AC3E}">
        <p14:creationId xmlns:p14="http://schemas.microsoft.com/office/powerpoint/2010/main" val="10093798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buFontTx/>
              <a:buChar char="-"/>
            </a:pPr>
            <a:r>
              <a:rPr lang="ar-IQ" sz="2400" b="1" dirty="0" smtClean="0">
                <a:cs typeface="+mj-cs"/>
              </a:rPr>
              <a:t>النضج و الحصاد</a:t>
            </a:r>
          </a:p>
          <a:p>
            <a:pPr marL="176213" indent="-176213" algn="just" rtl="1">
              <a:lnSpc>
                <a:spcPct val="170000"/>
              </a:lnSpc>
              <a:buFontTx/>
              <a:buChar char="-"/>
            </a:pPr>
            <a:r>
              <a:rPr lang="ar-IQ" sz="2400" dirty="0" smtClean="0">
                <a:cs typeface="+mj-cs"/>
              </a:rPr>
              <a:t>ويجب </a:t>
            </a:r>
            <a:r>
              <a:rPr lang="ar-IQ" sz="2400" dirty="0">
                <a:cs typeface="+mj-cs"/>
              </a:rPr>
              <a:t>ايقاف الحصاد عندما تصبح المهاميز رفيعة ومتخشبة لمنع زيادة استنزاف الغذاء من المجموع الارضي مما يؤدي الى نقص الحاصل في السنين التالية، </a:t>
            </a:r>
            <a:endParaRPr lang="ar-IQ" sz="2400" dirty="0" smtClean="0">
              <a:cs typeface="+mj-cs"/>
            </a:endParaRPr>
          </a:p>
          <a:p>
            <a:pPr marL="176213" indent="-176213" algn="just" rtl="1">
              <a:lnSpc>
                <a:spcPct val="170000"/>
              </a:lnSpc>
              <a:buFontTx/>
              <a:buChar char="-"/>
            </a:pPr>
            <a:r>
              <a:rPr lang="ar-IQ" sz="2400" dirty="0" smtClean="0">
                <a:cs typeface="+mj-cs"/>
              </a:rPr>
              <a:t>ويزداد </a:t>
            </a:r>
            <a:r>
              <a:rPr lang="ar-IQ" sz="2400" dirty="0">
                <a:cs typeface="+mj-cs"/>
              </a:rPr>
              <a:t>المحصول سنة بعد اخرى الى السنة الخامسة من عمر الزرعة، </a:t>
            </a:r>
            <a:endParaRPr lang="ar-IQ" sz="2400" dirty="0" smtClean="0">
              <a:cs typeface="+mj-cs"/>
            </a:endParaRPr>
          </a:p>
          <a:p>
            <a:pPr marL="176213" indent="-176213" algn="just" rtl="1">
              <a:lnSpc>
                <a:spcPct val="170000"/>
              </a:lnSpc>
              <a:buFontTx/>
              <a:buChar char="-"/>
            </a:pPr>
            <a:r>
              <a:rPr lang="ar-IQ" sz="2400" dirty="0" smtClean="0">
                <a:cs typeface="+mj-cs"/>
              </a:rPr>
              <a:t>ويتدهور </a:t>
            </a:r>
            <a:r>
              <a:rPr lang="ar-IQ" sz="2400" dirty="0">
                <a:cs typeface="+mj-cs"/>
              </a:rPr>
              <a:t>بعد عشر سنوات ويعتقد ان ذلك قد يعود الى الاصابة بالحشرات.</a:t>
            </a:r>
            <a:endParaRPr lang="ar-IQ" sz="2400" b="1" dirty="0">
              <a:cs typeface="+mj-cs"/>
            </a:endParaRPr>
          </a:p>
        </p:txBody>
      </p:sp>
    </p:spTree>
    <p:extLst>
      <p:ext uri="{BB962C8B-B14F-4D97-AF65-F5344CB8AC3E}">
        <p14:creationId xmlns:p14="http://schemas.microsoft.com/office/powerpoint/2010/main" val="9155142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92500"/>
          </a:bodyPr>
          <a:lstStyle/>
          <a:p>
            <a:pPr marL="176213" indent="-176213" algn="just" rtl="1">
              <a:buFontTx/>
              <a:buChar char="-"/>
            </a:pPr>
            <a:r>
              <a:rPr lang="ar-IQ" sz="2400" b="1" dirty="0" smtClean="0">
                <a:cs typeface="+mj-cs"/>
              </a:rPr>
              <a:t>النضج و الحصاد</a:t>
            </a:r>
          </a:p>
          <a:p>
            <a:pPr marL="176213" indent="-176213" algn="just" rtl="1">
              <a:lnSpc>
                <a:spcPct val="150000"/>
              </a:lnSpc>
              <a:buFontTx/>
              <a:buChar char="-"/>
            </a:pPr>
            <a:r>
              <a:rPr lang="ar-IQ" sz="2400" dirty="0">
                <a:cs typeface="+mj-cs"/>
              </a:rPr>
              <a:t> يمكن خزن المهاميز بوضعها في الماء لعدة ساعات ثم تخزن في مخازن مبردة على درجة الصفر المئوي والرطوبة الملائمة، </a:t>
            </a:r>
            <a:endParaRPr lang="ar-IQ" sz="2400" dirty="0" smtClean="0">
              <a:cs typeface="+mj-cs"/>
            </a:endParaRPr>
          </a:p>
          <a:p>
            <a:pPr marL="176213" indent="-176213" algn="just" rtl="1">
              <a:lnSpc>
                <a:spcPct val="150000"/>
              </a:lnSpc>
              <a:buFontTx/>
              <a:buChar char="-"/>
            </a:pPr>
            <a:r>
              <a:rPr lang="ar-IQ" sz="2400" dirty="0" smtClean="0">
                <a:cs typeface="+mj-cs"/>
              </a:rPr>
              <a:t>ولغرض </a:t>
            </a:r>
            <a:r>
              <a:rPr lang="ar-IQ" sz="2400" dirty="0">
                <a:cs typeface="+mj-cs"/>
              </a:rPr>
              <a:t>انتاج البذور تزرع الاصناف المختلفة كما ذكرنا سابقا وبمسافة لاتقل عن </a:t>
            </a:r>
            <a:r>
              <a:rPr lang="en-US" sz="2400" dirty="0">
                <a:cs typeface="+mj-cs"/>
              </a:rPr>
              <a:t>2</a:t>
            </a:r>
            <a:r>
              <a:rPr lang="ar-IQ" sz="2400" dirty="0">
                <a:cs typeface="+mj-cs"/>
              </a:rPr>
              <a:t> كم </a:t>
            </a:r>
            <a:endParaRPr lang="ar-IQ" sz="2400" dirty="0" smtClean="0">
              <a:cs typeface="+mj-cs"/>
            </a:endParaRPr>
          </a:p>
          <a:p>
            <a:pPr marL="176213" indent="-176213" algn="just" rtl="1">
              <a:lnSpc>
                <a:spcPct val="150000"/>
              </a:lnSpc>
              <a:buFontTx/>
              <a:buChar char="-"/>
            </a:pPr>
            <a:r>
              <a:rPr lang="ar-IQ" sz="2400" dirty="0" smtClean="0">
                <a:cs typeface="+mj-cs"/>
              </a:rPr>
              <a:t>وعادة </a:t>
            </a:r>
            <a:r>
              <a:rPr lang="ar-IQ" sz="2400" dirty="0">
                <a:cs typeface="+mj-cs"/>
              </a:rPr>
              <a:t>التلقيح الخلطي هو السائد بين النباتات ثم تجرى عملية الانتخاب والتفتيش الحقلي عدة مرات لازالة النباتات الغريبة والضعيفة والمريضة </a:t>
            </a:r>
            <a:endParaRPr lang="ar-IQ" sz="2400" dirty="0" smtClean="0">
              <a:cs typeface="+mj-cs"/>
            </a:endParaRPr>
          </a:p>
          <a:p>
            <a:pPr marL="176213" indent="-176213" algn="just" rtl="1">
              <a:lnSpc>
                <a:spcPct val="150000"/>
              </a:lnSpc>
              <a:buFontTx/>
              <a:buChar char="-"/>
            </a:pPr>
            <a:r>
              <a:rPr lang="ar-IQ" sz="2400" dirty="0" smtClean="0">
                <a:cs typeface="+mj-cs"/>
              </a:rPr>
              <a:t>ويستمر </a:t>
            </a:r>
            <a:r>
              <a:rPr lang="ar-IQ" sz="2400" dirty="0">
                <a:cs typeface="+mj-cs"/>
              </a:rPr>
              <a:t>ذلك حتى نهاية الموسم حيث يتغير لون الثمار من الاصفر الى </a:t>
            </a:r>
            <a:r>
              <a:rPr lang="ar-IQ" sz="2400" dirty="0" smtClean="0">
                <a:cs typeface="+mj-cs"/>
              </a:rPr>
              <a:t>الاحمر</a:t>
            </a:r>
          </a:p>
          <a:p>
            <a:pPr marL="176213" indent="-176213" algn="just" rtl="1">
              <a:lnSpc>
                <a:spcPct val="150000"/>
              </a:lnSpc>
              <a:buFontTx/>
              <a:buChar char="-"/>
            </a:pPr>
            <a:r>
              <a:rPr lang="ar-IQ" sz="2400" dirty="0" smtClean="0">
                <a:cs typeface="+mj-cs"/>
              </a:rPr>
              <a:t> </a:t>
            </a:r>
            <a:r>
              <a:rPr lang="ar-IQ" sz="2400" dirty="0">
                <a:cs typeface="+mj-cs"/>
              </a:rPr>
              <a:t>وبعد ذلك تجمع وتدرس وتستخرج منها البذور.</a:t>
            </a:r>
            <a:endParaRPr lang="ar-IQ" sz="2400" b="1" dirty="0" smtClean="0">
              <a:cs typeface="+mj-cs"/>
            </a:endParaRPr>
          </a:p>
        </p:txBody>
      </p:sp>
    </p:spTree>
    <p:extLst>
      <p:ext uri="{BB962C8B-B14F-4D97-AF65-F5344CB8AC3E}">
        <p14:creationId xmlns:p14="http://schemas.microsoft.com/office/powerpoint/2010/main" val="2821084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a:bodyPr>
          <a:lstStyle/>
          <a:p>
            <a:pPr marL="176213" indent="-176213" algn="just" rtl="1">
              <a:lnSpc>
                <a:spcPct val="150000"/>
              </a:lnSpc>
              <a:buFontTx/>
              <a:buChar char="-"/>
            </a:pPr>
            <a:r>
              <a:rPr lang="ar-IQ" sz="2400" b="1" dirty="0" smtClean="0">
                <a:cs typeface="+mj-cs"/>
              </a:rPr>
              <a:t>اهم </a:t>
            </a:r>
            <a:r>
              <a:rPr lang="ar-IQ" sz="2400" b="1" dirty="0">
                <a:cs typeface="+mj-cs"/>
              </a:rPr>
              <a:t>الامراض التي تصيب النبات </a:t>
            </a:r>
            <a:endParaRPr lang="ar-IQ" sz="2400" dirty="0">
              <a:cs typeface="+mj-cs"/>
            </a:endParaRPr>
          </a:p>
          <a:p>
            <a:pPr marL="176213" indent="-176213" algn="just" rtl="1">
              <a:lnSpc>
                <a:spcPct val="150000"/>
              </a:lnSpc>
              <a:buFontTx/>
              <a:buChar char="-"/>
            </a:pPr>
            <a:r>
              <a:rPr lang="ar-IQ" sz="2400" dirty="0" smtClean="0">
                <a:cs typeface="+mj-cs"/>
              </a:rPr>
              <a:t>مرض </a:t>
            </a:r>
            <a:r>
              <a:rPr lang="ar-IQ" sz="2400" dirty="0">
                <a:cs typeface="+mj-cs"/>
              </a:rPr>
              <a:t>الصدأ :  يقاوم بزراعة اصناف مقاومة للمرض.</a:t>
            </a:r>
            <a:endParaRPr lang="en-US" sz="2400" dirty="0">
              <a:cs typeface="+mj-cs"/>
            </a:endParaRPr>
          </a:p>
          <a:p>
            <a:pPr marL="176213" indent="-176213" algn="just" rtl="1">
              <a:lnSpc>
                <a:spcPct val="150000"/>
              </a:lnSpc>
              <a:buFontTx/>
              <a:buChar char="-"/>
            </a:pPr>
            <a:r>
              <a:rPr lang="ar-IQ" sz="2400" dirty="0" smtClean="0">
                <a:cs typeface="+mj-cs"/>
              </a:rPr>
              <a:t>الذبول </a:t>
            </a:r>
            <a:r>
              <a:rPr lang="ar-IQ" sz="2400" dirty="0">
                <a:cs typeface="+mj-cs"/>
              </a:rPr>
              <a:t>الفيوزارمي والعفن الطري البكتيري : تقاوم بتبريد المهاميز على درجة </a:t>
            </a:r>
            <a:r>
              <a:rPr lang="en-US" sz="2400" dirty="0">
                <a:cs typeface="+mj-cs"/>
              </a:rPr>
              <a:t>5</a:t>
            </a:r>
            <a:r>
              <a:rPr lang="ar-IQ" sz="2400" dirty="0">
                <a:cs typeface="+mj-cs"/>
              </a:rPr>
              <a:t>مº </a:t>
            </a:r>
            <a:r>
              <a:rPr lang="ar-IQ" sz="2400" dirty="0" smtClean="0">
                <a:cs typeface="+mj-cs"/>
              </a:rPr>
              <a:t>وتبريدها </a:t>
            </a:r>
            <a:r>
              <a:rPr lang="ar-IQ" sz="2400" dirty="0">
                <a:cs typeface="+mj-cs"/>
              </a:rPr>
              <a:t>اثناء الشحن واستبعاد المجروحة والمخدوشة قبل التعبئة . </a:t>
            </a:r>
            <a:endParaRPr lang="en-US" sz="2400" dirty="0">
              <a:cs typeface="+mj-cs"/>
            </a:endParaRPr>
          </a:p>
          <a:p>
            <a:pPr algn="just" rtl="1">
              <a:lnSpc>
                <a:spcPct val="150000"/>
              </a:lnSpc>
              <a:buFontTx/>
              <a:buChar char="-"/>
            </a:pPr>
            <a:r>
              <a:rPr lang="ar-IQ" sz="2400" b="1" dirty="0" smtClean="0">
                <a:cs typeface="+mj-cs"/>
              </a:rPr>
              <a:t>اهم </a:t>
            </a:r>
            <a:r>
              <a:rPr lang="ar-IQ" sz="2400" b="1" dirty="0">
                <a:cs typeface="+mj-cs"/>
              </a:rPr>
              <a:t>الحشرات </a:t>
            </a:r>
            <a:r>
              <a:rPr lang="ar-IQ" sz="2400" dirty="0">
                <a:cs typeface="+mj-cs"/>
              </a:rPr>
              <a:t>: الدودة القارضة وخنفساء الهليون. </a:t>
            </a:r>
          </a:p>
          <a:p>
            <a:pPr marL="0" indent="0" algn="ctr" rtl="1">
              <a:lnSpc>
                <a:spcPct val="150000"/>
              </a:lnSpc>
              <a:buNone/>
            </a:pPr>
            <a:r>
              <a:rPr lang="ar-IQ" sz="2400" smtClean="0">
                <a:cs typeface="+mj-cs"/>
              </a:rPr>
              <a:t>***************************************************</a:t>
            </a:r>
            <a:endParaRPr lang="ar-IQ" sz="2400" dirty="0">
              <a:cs typeface="+mj-cs"/>
            </a:endParaRPr>
          </a:p>
        </p:txBody>
      </p:sp>
    </p:spTree>
    <p:extLst>
      <p:ext uri="{BB962C8B-B14F-4D97-AF65-F5344CB8AC3E}">
        <p14:creationId xmlns:p14="http://schemas.microsoft.com/office/powerpoint/2010/main" val="2534519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62500" lnSpcReduction="20000"/>
          </a:bodyPr>
          <a:lstStyle/>
          <a:p>
            <a:pPr marL="176213" indent="-176213" algn="just" rtl="1">
              <a:lnSpc>
                <a:spcPct val="150000"/>
              </a:lnSpc>
              <a:buFontTx/>
              <a:buChar char="-"/>
            </a:pPr>
            <a:r>
              <a:rPr lang="ar-IQ" b="1" dirty="0" smtClean="0">
                <a:cs typeface="+mj-cs"/>
              </a:rPr>
              <a:t>تعريف بالنبات</a:t>
            </a:r>
          </a:p>
          <a:p>
            <a:pPr marL="185738" indent="-185738" algn="just" rtl="1">
              <a:lnSpc>
                <a:spcPct val="170000"/>
              </a:lnSpc>
              <a:buFontTx/>
              <a:buChar char="-"/>
            </a:pPr>
            <a:r>
              <a:rPr lang="ar-IQ" dirty="0">
                <a:cs typeface="+mj-cs"/>
              </a:rPr>
              <a:t> الهليون نبات معمر ينتمي الى العائلة الزنبقية </a:t>
            </a:r>
            <a:r>
              <a:rPr lang="en-US" dirty="0" err="1">
                <a:cs typeface="+mj-cs"/>
              </a:rPr>
              <a:t>Liliaceae</a:t>
            </a:r>
            <a:r>
              <a:rPr lang="ar-IQ" dirty="0">
                <a:cs typeface="+mj-cs"/>
              </a:rPr>
              <a:t> يعمر من </a:t>
            </a:r>
            <a:r>
              <a:rPr lang="en-US" dirty="0">
                <a:cs typeface="+mj-cs"/>
              </a:rPr>
              <a:t>10 </a:t>
            </a:r>
            <a:r>
              <a:rPr lang="ar-IQ" dirty="0">
                <a:cs typeface="+mj-cs"/>
              </a:rPr>
              <a:t>– </a:t>
            </a:r>
            <a:r>
              <a:rPr lang="en-US" dirty="0">
                <a:cs typeface="+mj-cs"/>
              </a:rPr>
              <a:t>15</a:t>
            </a:r>
            <a:r>
              <a:rPr lang="ar-IQ" dirty="0">
                <a:cs typeface="+mj-cs"/>
              </a:rPr>
              <a:t> سنة وقد يمتد عمر بعض المزارع الى </a:t>
            </a:r>
            <a:r>
              <a:rPr lang="en-US" dirty="0">
                <a:cs typeface="+mj-cs"/>
              </a:rPr>
              <a:t>35</a:t>
            </a:r>
            <a:r>
              <a:rPr lang="ar-IQ" dirty="0">
                <a:cs typeface="+mj-cs"/>
              </a:rPr>
              <a:t> سنة، </a:t>
            </a:r>
            <a:endParaRPr lang="ar-IQ" dirty="0" smtClean="0">
              <a:cs typeface="+mj-cs"/>
            </a:endParaRPr>
          </a:p>
          <a:p>
            <a:pPr marL="185738" indent="-185738" algn="just" rtl="1">
              <a:lnSpc>
                <a:spcPct val="170000"/>
              </a:lnSpc>
              <a:buFontTx/>
              <a:buChar char="-"/>
            </a:pPr>
            <a:r>
              <a:rPr lang="ar-IQ" dirty="0" smtClean="0">
                <a:cs typeface="+mj-cs"/>
              </a:rPr>
              <a:t>يتكون </a:t>
            </a:r>
            <a:r>
              <a:rPr lang="ar-IQ" dirty="0">
                <a:cs typeface="+mj-cs"/>
              </a:rPr>
              <a:t>النبات من قرص او تاج (</a:t>
            </a:r>
            <a:r>
              <a:rPr lang="en-US" dirty="0">
                <a:cs typeface="+mj-cs"/>
              </a:rPr>
              <a:t>Crown</a:t>
            </a:r>
            <a:r>
              <a:rPr lang="ar-IQ" dirty="0">
                <a:cs typeface="+mj-cs"/>
              </a:rPr>
              <a:t>) يوجد تحت سطح التربة وهو عبارة عن كتلة من الريزومات المتخشبة الى حد ما وتكون متفرعة وتعتبر  سيقانا  ارضية تحمل البراعم من الاعلى وتخرج الجذور اللحمية من جوانب القرص وتخرج منها جذور ليفية تقوم بامتصاص الماء والعناصر الغذائية من التربةِ، </a:t>
            </a:r>
            <a:endParaRPr lang="ar-IQ" dirty="0" smtClean="0">
              <a:cs typeface="+mj-cs"/>
            </a:endParaRPr>
          </a:p>
          <a:p>
            <a:pPr marL="185738" indent="-185738" algn="just" rtl="1">
              <a:lnSpc>
                <a:spcPct val="170000"/>
              </a:lnSpc>
              <a:buFontTx/>
              <a:buChar char="-"/>
            </a:pPr>
            <a:r>
              <a:rPr lang="ar-IQ" dirty="0" smtClean="0">
                <a:cs typeface="+mj-cs"/>
              </a:rPr>
              <a:t>وتوجد </a:t>
            </a:r>
            <a:r>
              <a:rPr lang="ar-IQ" dirty="0">
                <a:cs typeface="+mj-cs"/>
              </a:rPr>
              <a:t>الجذور اللحمية باعداد كبيرة وتمتد جانبيا لمسافة قد تصل </a:t>
            </a:r>
            <a:r>
              <a:rPr lang="en-US" dirty="0">
                <a:cs typeface="+mj-cs"/>
              </a:rPr>
              <a:t>240 </a:t>
            </a:r>
            <a:r>
              <a:rPr lang="ar-IQ" dirty="0">
                <a:cs typeface="+mj-cs"/>
              </a:rPr>
              <a:t>– </a:t>
            </a:r>
            <a:r>
              <a:rPr lang="en-US" dirty="0">
                <a:cs typeface="+mj-cs"/>
              </a:rPr>
              <a:t>300</a:t>
            </a:r>
            <a:r>
              <a:rPr lang="ar-IQ" dirty="0">
                <a:cs typeface="+mj-cs"/>
              </a:rPr>
              <a:t> سم وتتعمق في التربة لمسافة </a:t>
            </a:r>
            <a:r>
              <a:rPr lang="en-US" dirty="0">
                <a:cs typeface="+mj-cs"/>
              </a:rPr>
              <a:t>180 </a:t>
            </a:r>
            <a:r>
              <a:rPr lang="ar-IQ" dirty="0">
                <a:cs typeface="+mj-cs"/>
              </a:rPr>
              <a:t>– </a:t>
            </a:r>
            <a:r>
              <a:rPr lang="en-US" dirty="0">
                <a:cs typeface="+mj-cs"/>
              </a:rPr>
              <a:t>240</a:t>
            </a:r>
            <a:r>
              <a:rPr lang="ar-IQ" dirty="0">
                <a:cs typeface="+mj-cs"/>
              </a:rPr>
              <a:t>سم .</a:t>
            </a:r>
            <a:endParaRPr lang="en-US" dirty="0">
              <a:cs typeface="+mj-cs"/>
            </a:endParaRPr>
          </a:p>
          <a:p>
            <a:pPr algn="r" rtl="1"/>
            <a:endParaRPr lang="ar-IQ" dirty="0"/>
          </a:p>
        </p:txBody>
      </p:sp>
    </p:spTree>
    <p:extLst>
      <p:ext uri="{BB962C8B-B14F-4D97-AF65-F5344CB8AC3E}">
        <p14:creationId xmlns:p14="http://schemas.microsoft.com/office/powerpoint/2010/main" val="3322335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70000" lnSpcReduction="20000"/>
          </a:bodyPr>
          <a:lstStyle/>
          <a:p>
            <a:pPr marL="176213" indent="-176213" algn="just" rtl="1">
              <a:lnSpc>
                <a:spcPct val="150000"/>
              </a:lnSpc>
              <a:buFontTx/>
              <a:buChar char="-"/>
            </a:pPr>
            <a:r>
              <a:rPr lang="ar-IQ" b="1" dirty="0" smtClean="0">
                <a:cs typeface="+mj-cs"/>
              </a:rPr>
              <a:t>تعريف بالنبات</a:t>
            </a:r>
            <a:endParaRPr lang="ar-IQ" dirty="0" smtClean="0"/>
          </a:p>
          <a:p>
            <a:pPr marL="176213" indent="-176213" algn="just" rtl="1">
              <a:lnSpc>
                <a:spcPct val="170000"/>
              </a:lnSpc>
              <a:buFontTx/>
              <a:buChar char="-"/>
            </a:pPr>
            <a:r>
              <a:rPr lang="ar-IQ" dirty="0">
                <a:cs typeface="+mj-cs"/>
              </a:rPr>
              <a:t> </a:t>
            </a:r>
            <a:r>
              <a:rPr lang="ar-IQ" dirty="0" smtClean="0">
                <a:cs typeface="+mj-cs"/>
              </a:rPr>
              <a:t>تقوم الريزومات </a:t>
            </a:r>
            <a:r>
              <a:rPr lang="ar-IQ" dirty="0">
                <a:cs typeface="+mj-cs"/>
              </a:rPr>
              <a:t>والجذور اللحمية بمد البراعم الجديدة بالمواد الغذائية اللازمة لنموها ولهذا تقل المواد الغذائية فيها اثناء الحصاد وبعده لمدة قليلة الى ان يتم تكوين المجموع الخضري وحينئذ تبدا الجذور والريزومات في تخزين الغذاء، </a:t>
            </a:r>
            <a:endParaRPr lang="ar-IQ" dirty="0" smtClean="0">
              <a:cs typeface="+mj-cs"/>
            </a:endParaRPr>
          </a:p>
          <a:p>
            <a:pPr marL="176213" indent="-176213" algn="just" rtl="1">
              <a:lnSpc>
                <a:spcPct val="170000"/>
              </a:lnSpc>
              <a:buFontTx/>
              <a:buChar char="-"/>
            </a:pPr>
            <a:r>
              <a:rPr lang="ar-IQ" dirty="0" smtClean="0">
                <a:cs typeface="+mj-cs"/>
              </a:rPr>
              <a:t>وتنمو </a:t>
            </a:r>
            <a:r>
              <a:rPr lang="ar-IQ" dirty="0">
                <a:cs typeface="+mj-cs"/>
              </a:rPr>
              <a:t>البراعم الموجودة على الريزومات لتكون السيقان الهوائية وتكون هذه السيقان في البداية سميكة ولحمية وصالحة للاكل وتسمى السيقان في هذا الطور من النمو </a:t>
            </a:r>
            <a:r>
              <a:rPr lang="en-US" dirty="0">
                <a:cs typeface="+mj-cs"/>
              </a:rPr>
              <a:t>Spears</a:t>
            </a:r>
            <a:r>
              <a:rPr lang="ar-IQ" dirty="0">
                <a:cs typeface="+mj-cs"/>
              </a:rPr>
              <a:t> واذا نمت تسمى بالمهاميز ويزداد طولها كثيرا وتتفرع ثم يتكون المجموع الخضري للنبات الذي يصل الى ارتفاع </a:t>
            </a:r>
            <a:r>
              <a:rPr lang="en-US" dirty="0">
                <a:cs typeface="+mj-cs"/>
              </a:rPr>
              <a:t>99 </a:t>
            </a:r>
            <a:r>
              <a:rPr lang="ar-IQ" dirty="0">
                <a:cs typeface="+mj-cs"/>
              </a:rPr>
              <a:t>– </a:t>
            </a:r>
            <a:r>
              <a:rPr lang="en-US" dirty="0">
                <a:cs typeface="+mj-cs"/>
              </a:rPr>
              <a:t>210</a:t>
            </a:r>
            <a:r>
              <a:rPr lang="ar-IQ" dirty="0">
                <a:cs typeface="+mj-cs"/>
              </a:rPr>
              <a:t> </a:t>
            </a:r>
            <a:r>
              <a:rPr lang="ar-IQ" dirty="0" smtClean="0">
                <a:cs typeface="+mj-cs"/>
              </a:rPr>
              <a:t>سم،</a:t>
            </a:r>
            <a:endParaRPr lang="ar-IQ" b="1" dirty="0" smtClean="0">
              <a:cs typeface="+mj-cs"/>
            </a:endParaRPr>
          </a:p>
        </p:txBody>
      </p:sp>
    </p:spTree>
    <p:extLst>
      <p:ext uri="{BB962C8B-B14F-4D97-AF65-F5344CB8AC3E}">
        <p14:creationId xmlns:p14="http://schemas.microsoft.com/office/powerpoint/2010/main" val="1652138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77500" lnSpcReduction="20000"/>
          </a:bodyPr>
          <a:lstStyle/>
          <a:p>
            <a:pPr marL="176213" indent="-176213" algn="just" rtl="1">
              <a:lnSpc>
                <a:spcPct val="170000"/>
              </a:lnSpc>
              <a:buFontTx/>
              <a:buChar char="-"/>
            </a:pPr>
            <a:r>
              <a:rPr lang="ar-IQ" b="1" dirty="0" smtClean="0">
                <a:cs typeface="+mj-cs"/>
              </a:rPr>
              <a:t>تعريف بالنبات</a:t>
            </a:r>
            <a:endParaRPr lang="ar-IQ" dirty="0" smtClean="0">
              <a:cs typeface="+mj-cs"/>
            </a:endParaRPr>
          </a:p>
          <a:p>
            <a:pPr marL="176213" indent="-176213" algn="just" rtl="1">
              <a:lnSpc>
                <a:spcPct val="170000"/>
              </a:lnSpc>
              <a:buFontTx/>
              <a:buChar char="-"/>
            </a:pPr>
            <a:r>
              <a:rPr lang="ar-IQ" dirty="0">
                <a:cs typeface="+mj-cs"/>
              </a:rPr>
              <a:t> وتتلف السيقان الهوائية وتتخشب بتقدمها في العمر وتصبح غير صالحه للاكل، وقد تتفرع الى فروع رفيعة خضراء اللون تشبه الاوراق يطلق عليها </a:t>
            </a:r>
            <a:r>
              <a:rPr lang="en-US" dirty="0" err="1">
                <a:cs typeface="+mj-cs"/>
              </a:rPr>
              <a:t>Chladophyll</a:t>
            </a:r>
            <a:r>
              <a:rPr lang="ar-IQ" dirty="0">
                <a:cs typeface="+mj-cs"/>
              </a:rPr>
              <a:t> وهي عبارة عن سيقان محورة الى اوراق، </a:t>
            </a:r>
            <a:endParaRPr lang="ar-IQ" dirty="0" smtClean="0">
              <a:cs typeface="+mj-cs"/>
            </a:endParaRPr>
          </a:p>
          <a:p>
            <a:pPr marL="176213" indent="-176213" algn="just" rtl="1">
              <a:lnSpc>
                <a:spcPct val="170000"/>
              </a:lnSpc>
              <a:buFontTx/>
              <a:buChar char="-"/>
            </a:pPr>
            <a:r>
              <a:rPr lang="ar-IQ" dirty="0">
                <a:cs typeface="+mj-cs"/>
              </a:rPr>
              <a:t> </a:t>
            </a:r>
            <a:r>
              <a:rPr lang="ar-IQ" dirty="0" smtClean="0">
                <a:cs typeface="+mj-cs"/>
              </a:rPr>
              <a:t>وبتواجد </a:t>
            </a:r>
            <a:r>
              <a:rPr lang="ar-IQ" dirty="0">
                <a:cs typeface="+mj-cs"/>
              </a:rPr>
              <a:t>هذه السيقان المتحورة الى اوراق في مجاميع تخرج من اباط اوراق حرشفية خالية من الكلوروفيل تقوم السيقان الهوائية بعملية التمثيل الضوئي لاحتوائها على الكلوروفيل وتموت في الشتاء من كل عام، </a:t>
            </a:r>
            <a:endParaRPr lang="ar-IQ" b="1" dirty="0" smtClean="0">
              <a:cs typeface="+mj-cs"/>
            </a:endParaRPr>
          </a:p>
        </p:txBody>
      </p:sp>
    </p:spTree>
    <p:extLst>
      <p:ext uri="{BB962C8B-B14F-4D97-AF65-F5344CB8AC3E}">
        <p14:creationId xmlns:p14="http://schemas.microsoft.com/office/powerpoint/2010/main" val="330498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77500" lnSpcReduction="20000"/>
          </a:bodyPr>
          <a:lstStyle/>
          <a:p>
            <a:pPr marL="176213" indent="-176213" algn="just" rtl="1">
              <a:lnSpc>
                <a:spcPct val="170000"/>
              </a:lnSpc>
              <a:buFontTx/>
              <a:buChar char="-"/>
            </a:pPr>
            <a:r>
              <a:rPr lang="ar-IQ" b="1" dirty="0" smtClean="0">
                <a:cs typeface="+mj-cs"/>
              </a:rPr>
              <a:t>تعريف بالنبات</a:t>
            </a:r>
            <a:endParaRPr lang="ar-IQ" b="1" dirty="0">
              <a:cs typeface="+mj-cs"/>
            </a:endParaRPr>
          </a:p>
          <a:p>
            <a:pPr marL="176213" indent="-176213" algn="just" rtl="1">
              <a:lnSpc>
                <a:spcPct val="170000"/>
              </a:lnSpc>
              <a:buFontTx/>
              <a:buChar char="-"/>
            </a:pPr>
            <a:r>
              <a:rPr lang="ar-IQ" dirty="0">
                <a:cs typeface="+mj-cs"/>
              </a:rPr>
              <a:t>وفي بداية الربيع حيث تبدا درجة الحرارة بالارتفاع تنمو البراعم على الريزومات وتعطي المهاميز التي اذا تركت لتنمو فانها تكون السيقان الهوائية</a:t>
            </a:r>
            <a:r>
              <a:rPr lang="ar-IQ" dirty="0" smtClean="0">
                <a:cs typeface="+mj-cs"/>
              </a:rPr>
              <a:t>،</a:t>
            </a:r>
          </a:p>
          <a:p>
            <a:pPr marL="176213" indent="-176213" algn="just" rtl="1">
              <a:lnSpc>
                <a:spcPct val="170000"/>
              </a:lnSpc>
              <a:buFontTx/>
              <a:buChar char="-"/>
            </a:pPr>
            <a:r>
              <a:rPr lang="ar-IQ" dirty="0" smtClean="0">
                <a:cs typeface="+mj-cs"/>
              </a:rPr>
              <a:t> </a:t>
            </a:r>
            <a:r>
              <a:rPr lang="ar-IQ" dirty="0">
                <a:cs typeface="+mj-cs"/>
              </a:rPr>
              <a:t>وتنمو الريزومات في اتجاه افقي كما قد تموت بعض الريزومات لينمو غيرها في مستوى اعلى من الريزومات </a:t>
            </a:r>
            <a:r>
              <a:rPr lang="ar-IQ" dirty="0" smtClean="0">
                <a:cs typeface="+mj-cs"/>
              </a:rPr>
              <a:t>القديمة،</a:t>
            </a:r>
          </a:p>
          <a:p>
            <a:pPr marL="176213" indent="-176213" algn="just" rtl="1">
              <a:lnSpc>
                <a:spcPct val="170000"/>
              </a:lnSpc>
              <a:buFontTx/>
              <a:buChar char="-"/>
            </a:pPr>
            <a:r>
              <a:rPr lang="ar-IQ" dirty="0" smtClean="0">
                <a:cs typeface="+mj-cs"/>
              </a:rPr>
              <a:t> </a:t>
            </a:r>
            <a:r>
              <a:rPr lang="ar-IQ" dirty="0">
                <a:cs typeface="+mj-cs"/>
              </a:rPr>
              <a:t>وقد تموت كثير من الجذور اللحمية كل عام ويتكون غيرها وعلى ذلك تقترب الاقراص من سطح التربة كلما تقدمت المزرعة في العمر.</a:t>
            </a:r>
            <a:endParaRPr lang="en-US" dirty="0">
              <a:cs typeface="+mj-cs"/>
            </a:endParaRPr>
          </a:p>
          <a:p>
            <a:pPr marL="176213" indent="-176213" algn="just" rtl="1">
              <a:lnSpc>
                <a:spcPct val="170000"/>
              </a:lnSpc>
              <a:buFontTx/>
              <a:buChar char="-"/>
            </a:pPr>
            <a:endParaRPr lang="ar-IQ" dirty="0" smtClean="0">
              <a:cs typeface="+mj-cs"/>
            </a:endParaRPr>
          </a:p>
        </p:txBody>
      </p:sp>
    </p:spTree>
    <p:extLst>
      <p:ext uri="{BB962C8B-B14F-4D97-AF65-F5344CB8AC3E}">
        <p14:creationId xmlns:p14="http://schemas.microsoft.com/office/powerpoint/2010/main" val="2398971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70000" lnSpcReduction="20000"/>
          </a:bodyPr>
          <a:lstStyle/>
          <a:p>
            <a:pPr marL="176213" indent="-176213" algn="just" rtl="1">
              <a:lnSpc>
                <a:spcPct val="170000"/>
              </a:lnSpc>
              <a:buFontTx/>
              <a:buChar char="-"/>
            </a:pPr>
            <a:r>
              <a:rPr lang="ar-IQ" b="1" dirty="0" smtClean="0">
                <a:cs typeface="+mj-cs"/>
              </a:rPr>
              <a:t>تعريف بالنبات</a:t>
            </a:r>
            <a:endParaRPr lang="ar-IQ" dirty="0">
              <a:cs typeface="+mj-cs"/>
            </a:endParaRPr>
          </a:p>
          <a:p>
            <a:pPr marL="176213" indent="-176213" algn="just" rtl="1">
              <a:lnSpc>
                <a:spcPct val="170000"/>
              </a:lnSpc>
              <a:buFontTx/>
              <a:buChar char="-"/>
            </a:pPr>
            <a:r>
              <a:rPr lang="ar-IQ" dirty="0">
                <a:cs typeface="+mj-cs"/>
              </a:rPr>
              <a:t>ازهار نبات الهليون صغيرة صفراء مخضرة وتوجد مفردة </a:t>
            </a:r>
            <a:r>
              <a:rPr lang="ar-IQ" dirty="0" smtClean="0">
                <a:cs typeface="+mj-cs"/>
              </a:rPr>
              <a:t>واحيانا </a:t>
            </a:r>
            <a:r>
              <a:rPr lang="ar-IQ" dirty="0">
                <a:cs typeface="+mj-cs"/>
              </a:rPr>
              <a:t>في مجاميع مكونة من زهرتين او اكثر، </a:t>
            </a:r>
            <a:endParaRPr lang="ar-IQ" dirty="0" smtClean="0">
              <a:cs typeface="+mj-cs"/>
            </a:endParaRPr>
          </a:p>
          <a:p>
            <a:pPr marL="176213" indent="-176213" algn="just" rtl="1">
              <a:lnSpc>
                <a:spcPct val="170000"/>
              </a:lnSpc>
              <a:buFontTx/>
              <a:buChar char="-"/>
            </a:pPr>
            <a:r>
              <a:rPr lang="ar-IQ" dirty="0" smtClean="0">
                <a:cs typeface="+mj-cs"/>
              </a:rPr>
              <a:t>ونباتات </a:t>
            </a:r>
            <a:r>
              <a:rPr lang="ar-IQ" dirty="0">
                <a:cs typeface="+mj-cs"/>
              </a:rPr>
              <a:t>الهليون ثنائية المسكن اي تحمل النباتات ازهارا مذكرة فقط وتسمى بالنباتات المذكرة بينما تحمل نباتات اخرى ازهارا مؤنثة فقط وتسمى بالنباتات المؤنثة، </a:t>
            </a:r>
            <a:endParaRPr lang="ar-IQ" dirty="0" smtClean="0">
              <a:cs typeface="+mj-cs"/>
            </a:endParaRPr>
          </a:p>
          <a:p>
            <a:pPr marL="176213" indent="-176213" algn="just" rtl="1">
              <a:lnSpc>
                <a:spcPct val="170000"/>
              </a:lnSpc>
              <a:buFontTx/>
              <a:buChar char="-"/>
            </a:pPr>
            <a:r>
              <a:rPr lang="ar-IQ" dirty="0" smtClean="0">
                <a:cs typeface="+mj-cs"/>
              </a:rPr>
              <a:t>وتوجد </a:t>
            </a:r>
            <a:r>
              <a:rPr lang="ar-IQ" dirty="0">
                <a:cs typeface="+mj-cs"/>
              </a:rPr>
              <a:t>في بعض النباتات ازهارا مذكرة وازهارا كاملة، </a:t>
            </a:r>
            <a:endParaRPr lang="ar-IQ" dirty="0" smtClean="0">
              <a:cs typeface="+mj-cs"/>
            </a:endParaRPr>
          </a:p>
          <a:p>
            <a:pPr marL="176213" indent="-176213" algn="just" rtl="1">
              <a:lnSpc>
                <a:spcPct val="170000"/>
              </a:lnSpc>
              <a:buFontTx/>
              <a:buChar char="-"/>
            </a:pPr>
            <a:r>
              <a:rPr lang="ar-IQ" dirty="0" smtClean="0">
                <a:cs typeface="+mj-cs"/>
              </a:rPr>
              <a:t>وللزهرة </a:t>
            </a:r>
            <a:r>
              <a:rPr lang="ar-IQ" dirty="0">
                <a:cs typeface="+mj-cs"/>
              </a:rPr>
              <a:t>المذكرة ستة اسدية كاملة النمو، </a:t>
            </a:r>
            <a:endParaRPr lang="ar-IQ" dirty="0" smtClean="0">
              <a:cs typeface="+mj-cs"/>
            </a:endParaRPr>
          </a:p>
          <a:p>
            <a:pPr marL="176213" indent="-176213" algn="just" rtl="1">
              <a:lnSpc>
                <a:spcPct val="170000"/>
              </a:lnSpc>
              <a:buFontTx/>
              <a:buChar char="-"/>
            </a:pPr>
            <a:r>
              <a:rPr lang="ar-IQ" dirty="0" smtClean="0">
                <a:cs typeface="+mj-cs"/>
              </a:rPr>
              <a:t>اما </a:t>
            </a:r>
            <a:r>
              <a:rPr lang="ar-IQ" dirty="0">
                <a:cs typeface="+mj-cs"/>
              </a:rPr>
              <a:t>المبيض فيوجد بحالة </a:t>
            </a:r>
            <a:r>
              <a:rPr lang="ar-IQ" dirty="0" smtClean="0">
                <a:cs typeface="+mj-cs"/>
              </a:rPr>
              <a:t>اثرية</a:t>
            </a:r>
          </a:p>
        </p:txBody>
      </p:sp>
    </p:spTree>
    <p:extLst>
      <p:ext uri="{BB962C8B-B14F-4D97-AF65-F5344CB8AC3E}">
        <p14:creationId xmlns:p14="http://schemas.microsoft.com/office/powerpoint/2010/main" val="2032489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b="1" dirty="0" smtClean="0"/>
              <a:t>الهليون</a:t>
            </a:r>
            <a:endParaRPr lang="ar-IQ" sz="3200" b="1" dirty="0"/>
          </a:p>
        </p:txBody>
      </p:sp>
      <p:sp>
        <p:nvSpPr>
          <p:cNvPr id="3" name="Content Placeholder 2"/>
          <p:cNvSpPr>
            <a:spLocks noGrp="1"/>
          </p:cNvSpPr>
          <p:nvPr>
            <p:ph idx="1"/>
          </p:nvPr>
        </p:nvSpPr>
        <p:spPr/>
        <p:txBody>
          <a:bodyPr>
            <a:normAutofit fontScale="77500" lnSpcReduction="20000"/>
          </a:bodyPr>
          <a:lstStyle/>
          <a:p>
            <a:pPr marL="176213" indent="-176213" algn="just" rtl="1">
              <a:lnSpc>
                <a:spcPct val="170000"/>
              </a:lnSpc>
              <a:buFontTx/>
              <a:buChar char="-"/>
            </a:pPr>
            <a:r>
              <a:rPr lang="ar-IQ" b="1" dirty="0" smtClean="0">
                <a:cs typeface="+mj-cs"/>
              </a:rPr>
              <a:t>تعريف بالنبات</a:t>
            </a:r>
            <a:endParaRPr lang="ar-IQ" dirty="0">
              <a:cs typeface="+mj-cs"/>
            </a:endParaRPr>
          </a:p>
          <a:p>
            <a:pPr marL="176213" indent="-176213" algn="just" rtl="1">
              <a:lnSpc>
                <a:spcPct val="170000"/>
              </a:lnSpc>
              <a:buFontTx/>
              <a:buChar char="-"/>
            </a:pPr>
            <a:r>
              <a:rPr lang="ar-IQ" dirty="0" smtClean="0">
                <a:cs typeface="+mj-cs"/>
              </a:rPr>
              <a:t>كما </a:t>
            </a:r>
            <a:r>
              <a:rPr lang="ar-IQ" dirty="0">
                <a:cs typeface="+mj-cs"/>
              </a:rPr>
              <a:t>توجد لنباتات الهليون ازهار مذكرة ضعيفة وازهار كاملة وازهار مؤنثة ضعيفة </a:t>
            </a:r>
            <a:endParaRPr lang="ar-IQ" dirty="0" smtClean="0">
              <a:cs typeface="+mj-cs"/>
            </a:endParaRPr>
          </a:p>
          <a:p>
            <a:pPr marL="176213" indent="-176213" algn="just" rtl="1">
              <a:lnSpc>
                <a:spcPct val="170000"/>
              </a:lnSpc>
              <a:buFontTx/>
              <a:buChar char="-"/>
            </a:pPr>
            <a:r>
              <a:rPr lang="ar-IQ" dirty="0" smtClean="0">
                <a:cs typeface="+mj-cs"/>
              </a:rPr>
              <a:t>وهذه </a:t>
            </a:r>
            <a:r>
              <a:rPr lang="ar-IQ" dirty="0">
                <a:cs typeface="+mj-cs"/>
              </a:rPr>
              <a:t>الازهار عبارة عن حالات تدريجية بين الازهار المذكرة والمؤنثة </a:t>
            </a:r>
            <a:endParaRPr lang="ar-IQ" dirty="0" smtClean="0">
              <a:cs typeface="+mj-cs"/>
            </a:endParaRPr>
          </a:p>
          <a:p>
            <a:pPr marL="176213" indent="-176213" algn="just" rtl="1">
              <a:lnSpc>
                <a:spcPct val="170000"/>
              </a:lnSpc>
              <a:buFontTx/>
              <a:buChar char="-"/>
            </a:pPr>
            <a:r>
              <a:rPr lang="ar-IQ" dirty="0" smtClean="0">
                <a:cs typeface="+mj-cs"/>
              </a:rPr>
              <a:t>والازهار </a:t>
            </a:r>
            <a:r>
              <a:rPr lang="ar-IQ" dirty="0">
                <a:cs typeface="+mj-cs"/>
              </a:rPr>
              <a:t>المذكرة الضعيفة ذات اسدة ضعيفة ولها مبيض الاانها لاتنتج بذورا، </a:t>
            </a:r>
            <a:endParaRPr lang="ar-IQ" dirty="0" smtClean="0">
              <a:cs typeface="+mj-cs"/>
            </a:endParaRPr>
          </a:p>
          <a:p>
            <a:pPr marL="176213" indent="-176213" algn="just" rtl="1">
              <a:lnSpc>
                <a:spcPct val="170000"/>
              </a:lnSpc>
              <a:buFontTx/>
              <a:buChar char="-"/>
            </a:pPr>
            <a:r>
              <a:rPr lang="ar-IQ" dirty="0" smtClean="0">
                <a:cs typeface="+mj-cs"/>
              </a:rPr>
              <a:t>والازهار </a:t>
            </a:r>
            <a:r>
              <a:rPr lang="ar-IQ" dirty="0">
                <a:cs typeface="+mj-cs"/>
              </a:rPr>
              <a:t>المؤنثه الضعيفه ذات ازهار </a:t>
            </a:r>
            <a:r>
              <a:rPr lang="ar-IQ">
                <a:cs typeface="+mj-cs"/>
              </a:rPr>
              <a:t>قصيرة </a:t>
            </a:r>
            <a:r>
              <a:rPr lang="ar-IQ" smtClean="0">
                <a:cs typeface="+mj-cs"/>
              </a:rPr>
              <a:t>القلم </a:t>
            </a:r>
            <a:r>
              <a:rPr lang="ar-IQ" dirty="0">
                <a:cs typeface="+mj-cs"/>
              </a:rPr>
              <a:t>والاسدية واضحة ولا تنتج حبوب اللقاح،</a:t>
            </a:r>
            <a:endParaRPr lang="ar-IQ" b="1" dirty="0">
              <a:cs typeface="+mj-cs"/>
            </a:endParaRPr>
          </a:p>
        </p:txBody>
      </p:sp>
    </p:spTree>
    <p:extLst>
      <p:ext uri="{BB962C8B-B14F-4D97-AF65-F5344CB8AC3E}">
        <p14:creationId xmlns:p14="http://schemas.microsoft.com/office/powerpoint/2010/main" val="245729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2139</Words>
  <Application>Microsoft Office PowerPoint</Application>
  <PresentationFormat>On-screen Show (4:3)</PresentationFormat>
  <Paragraphs>188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الخضر المؤمل انتشارها</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lpstr>الهليون</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الخضر المؤمل انتشارها</dc:title>
  <dc:creator>Dr.Nawal</dc:creator>
  <cp:lastModifiedBy>ابو نادية</cp:lastModifiedBy>
  <cp:revision>32</cp:revision>
  <dcterms:created xsi:type="dcterms:W3CDTF">2006-08-16T00:00:00Z</dcterms:created>
  <dcterms:modified xsi:type="dcterms:W3CDTF">2012-06-02T21:35:46Z</dcterms:modified>
</cp:coreProperties>
</file>